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06" r:id="rId3"/>
    <p:sldId id="320" r:id="rId4"/>
    <p:sldId id="323" r:id="rId5"/>
    <p:sldId id="322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87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30" y="39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E1B5A5-1661-47EC-A3D7-8F9BC8599EE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C910E76-4061-4D84-8121-8FBAB1AB2F7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5DF3013-A1EC-4F37-95EB-E4DA7EF63C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5D6EC8-0E46-4066-AFF6-569C7B6EC9CE}" type="datetimeFigureOut">
              <a:rPr lang="en-ID" smtClean="0"/>
              <a:t>11/09/2023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5F667FD-E7ED-4F30-95C9-8871C4B99D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69B5B39-F1ED-4533-8F5A-A11ECD152D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BBE8C-94D7-4844-98EC-AD7E247C4C8E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4648755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F0DC1E-3D2F-47C2-B43E-2DDC8611A6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E3C352A-169C-4678-9ADA-6A2A881C662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BF4E21-4BC0-40B9-92DE-8880C60C01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5D6EC8-0E46-4066-AFF6-569C7B6EC9CE}" type="datetimeFigureOut">
              <a:rPr lang="en-ID" smtClean="0"/>
              <a:t>11/09/2023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161C67-D8EA-4CB4-B031-065E351A85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37DCA4-B5FE-4A92-BB0F-4141C81D8A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BBE8C-94D7-4844-98EC-AD7E247C4C8E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5080715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E34E9D6-1EF6-49D5-A8DA-F80380BCEBE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6A0E7FE-BF24-4704-95C6-954D69B5BEE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B3CCA1-4E7F-4290-BC14-D9532F06D8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5D6EC8-0E46-4066-AFF6-569C7B6EC9CE}" type="datetimeFigureOut">
              <a:rPr lang="en-ID" smtClean="0"/>
              <a:t>11/09/2023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5E976E0-659B-41A8-AECB-0E4F7E064E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CBBA6D5-25B8-4A26-A196-F3345127F6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BBE8C-94D7-4844-98EC-AD7E247C4C8E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4000735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32717D-2849-4301-8691-DB1A587B8C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421103-A7AA-4D23-9CC3-5891827F6F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BF99C21-FA12-457A-A72A-0F4E040390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5D6EC8-0E46-4066-AFF6-569C7B6EC9CE}" type="datetimeFigureOut">
              <a:rPr lang="en-ID" smtClean="0"/>
              <a:t>11/09/2023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F9880C9-8D53-442B-9503-EB8F5F9139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470E64-E8CB-40DA-974C-29BEB69881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BBE8C-94D7-4844-98EC-AD7E247C4C8E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9484578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5F78E2-5F15-464E-9927-4F6F9605D3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6B90D74-8BF9-4216-9427-98FD688F3E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CDD43B2-3484-4B6E-AC41-23B58C7EA7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5D6EC8-0E46-4066-AFF6-569C7B6EC9CE}" type="datetimeFigureOut">
              <a:rPr lang="en-ID" smtClean="0"/>
              <a:t>11/09/2023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51DB6B-BBAC-474E-A0E5-4F2DC2062D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2C83899-B8C1-4D16-9748-22FE48302C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BBE8C-94D7-4844-98EC-AD7E247C4C8E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8219266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7529A8-8778-468B-A730-43629EF88A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434DB3-584F-46B2-AFF4-AB137FF49DB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CF71333-E73B-4EB0-9AEA-41367AD00A8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5890185-0B18-43A3-B1E1-2CE26624E6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5D6EC8-0E46-4066-AFF6-569C7B6EC9CE}" type="datetimeFigureOut">
              <a:rPr lang="en-ID" smtClean="0"/>
              <a:t>11/09/2023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92B2D30-C514-4421-AE2A-A3337727B5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3B34760-FB49-4FCF-B210-AE6A27B002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BBE8C-94D7-4844-98EC-AD7E247C4C8E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2336038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E35CFE-3A48-40D1-90B4-6618F39289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74AAE4-42A5-46FF-AEDD-7FF10F9149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CCC04DA-BCE7-4C29-997E-2724D406443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BADED8E-78A6-4E75-BA00-24947CAC6EE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FA0068C-06B5-4581-9009-08200C3FA0F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52DDB64-A15D-4D0B-AB53-895CBFAEA1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5D6EC8-0E46-4066-AFF6-569C7B6EC9CE}" type="datetimeFigureOut">
              <a:rPr lang="en-ID" smtClean="0"/>
              <a:t>11/09/2023</a:t>
            </a:fld>
            <a:endParaRPr lang="en-ID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660B78C-2158-4EE8-A4E1-CC08C4C2EE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2C8E9FE-E494-4123-8949-ACBBA8BA1E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BBE8C-94D7-4844-98EC-AD7E247C4C8E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0484502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D92DA7-99F5-4FE6-ADF6-729AB99502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2574890-E54E-489F-8856-65C5B165EA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5D6EC8-0E46-4066-AFF6-569C7B6EC9CE}" type="datetimeFigureOut">
              <a:rPr lang="en-ID" smtClean="0"/>
              <a:t>11/09/2023</a:t>
            </a:fld>
            <a:endParaRPr lang="en-ID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6D6E2A4-3C66-410A-A860-7451911711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54A5559-D8A2-4E01-A1D6-9B353BA2E4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BBE8C-94D7-4844-98EC-AD7E247C4C8E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4976799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DAAA8D0-3B56-45CA-ACFC-8614DD270F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5D6EC8-0E46-4066-AFF6-569C7B6EC9CE}" type="datetimeFigureOut">
              <a:rPr lang="en-ID" smtClean="0"/>
              <a:t>11/09/2023</a:t>
            </a:fld>
            <a:endParaRPr lang="en-ID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7B3DC52-0820-4928-AD30-2C906373FF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BD32DED-5CE0-46F8-B471-5D21485826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BBE8C-94D7-4844-98EC-AD7E247C4C8E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3889699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AA8DEF-EDED-4AE4-B444-09744D4B45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BE59D6-82D3-4482-B95C-681E73A8BD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9EEE245-9A19-486E-A2F2-1ADFE14504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E581EA7-0165-413D-BD21-B2CBDD29CE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5D6EC8-0E46-4066-AFF6-569C7B6EC9CE}" type="datetimeFigureOut">
              <a:rPr lang="en-ID" smtClean="0"/>
              <a:t>11/09/2023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E8FB2A5-90A6-4C49-B4DA-41FCF0AED7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2E4763D-81E1-42D7-B85B-EE6AF07A35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BBE8C-94D7-4844-98EC-AD7E247C4C8E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0852249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067F5A-5288-4C51-8565-92E33CC095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AA2F8B8-B270-4E35-A76B-52FE50BAB58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D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A3D8BF3-AA69-4969-B606-16508326270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022A97B-0188-40F7-AF52-45493D7DD7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5D6EC8-0E46-4066-AFF6-569C7B6EC9CE}" type="datetimeFigureOut">
              <a:rPr lang="en-ID" smtClean="0"/>
              <a:t>11/09/2023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AC935D6-E311-47D3-8CBD-B888BCACDA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4C71DE9-5E29-495A-9B5B-3B416567C8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BBE8C-94D7-4844-98EC-AD7E247C4C8E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57666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7CB33D8-46BB-4F63-A8E1-6EFE662716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84470D0-76B4-4EC8-8852-A88BA47B98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A8D4AD5-182C-42B2-9298-64B4A72AF05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5D6EC8-0E46-4066-AFF6-569C7B6EC9CE}" type="datetimeFigureOut">
              <a:rPr lang="en-ID" smtClean="0"/>
              <a:t>11/09/2023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ED37A3-F1F6-465A-8D6D-A334616F854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CE1466-1E66-4389-995E-28D6B48C079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BBBE8C-94D7-4844-98EC-AD7E247C4C8E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2230222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wmf"/><Relationship Id="rId7" Type="http://schemas.openxmlformats.org/officeDocument/2006/relationships/image" Target="../media/image23.w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7.xml"/><Relationship Id="rId6" Type="http://schemas.openxmlformats.org/officeDocument/2006/relationships/oleObject" Target="../embeddings/oleObject3.bin"/><Relationship Id="rId5" Type="http://schemas.openxmlformats.org/officeDocument/2006/relationships/image" Target="../media/image22.wmf"/><Relationship Id="rId4" Type="http://schemas.openxmlformats.org/officeDocument/2006/relationships/oleObject" Target="../embeddings/oleObject2.bin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115011-1F6C-4274-B2E8-023B40FC05E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b="1" dirty="0" err="1"/>
              <a:t>Rerata</a:t>
            </a:r>
            <a:r>
              <a:rPr lang="en-US" b="1" dirty="0"/>
              <a:t> , Median, dan Modus</a:t>
            </a:r>
            <a:br>
              <a:rPr lang="en-US" b="1" dirty="0"/>
            </a:br>
            <a:r>
              <a:rPr lang="en-US" b="1" dirty="0"/>
              <a:t> </a:t>
            </a:r>
            <a:endParaRPr lang="en-ID" b="1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8A4ACD6-BE99-455E-9D4B-DB4C560A8CE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endParaRPr lang="en-US" dirty="0"/>
          </a:p>
          <a:p>
            <a:r>
              <a:rPr lang="en-US" dirty="0" err="1"/>
              <a:t>Disajikan</a:t>
            </a:r>
            <a:r>
              <a:rPr lang="en-US" dirty="0"/>
              <a:t> Oleh:</a:t>
            </a:r>
          </a:p>
          <a:p>
            <a:r>
              <a:rPr lang="en-US" dirty="0"/>
              <a:t>Riyanto</a:t>
            </a:r>
          </a:p>
          <a:p>
            <a:r>
              <a:rPr lang="en-US" dirty="0"/>
              <a:t> 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35873467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153659-3216-46B5-B272-174EB865E8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90550"/>
            <a:ext cx="10515600" cy="5586413"/>
          </a:xfrm>
        </p:spPr>
        <p:txBody>
          <a:bodyPr>
            <a:normAutofit/>
          </a:bodyPr>
          <a:lstStyle/>
          <a:p>
            <a:r>
              <a:rPr lang="en-ID" sz="1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Pembahasan</a:t>
            </a:r>
            <a:r>
              <a:rPr lang="en-ID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:</a:t>
            </a:r>
          </a:p>
          <a:p>
            <a:endParaRPr lang="en-ID" sz="1800" dirty="0">
              <a:solidFill>
                <a:srgbClr val="000000"/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  <a:p>
            <a:endParaRPr lang="en-ID" sz="1800" dirty="0">
              <a:solidFill>
                <a:srgbClr val="000000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endParaRPr lang="en-ID" sz="1800" dirty="0">
              <a:solidFill>
                <a:srgbClr val="000000"/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  <a:p>
            <a:endParaRPr lang="en-ID" sz="1800" dirty="0">
              <a:solidFill>
                <a:srgbClr val="000000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endParaRPr lang="en-ID" sz="1800" dirty="0">
              <a:solidFill>
                <a:srgbClr val="000000"/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  <a:p>
            <a:endParaRPr lang="en-ID" sz="1800" dirty="0">
              <a:solidFill>
                <a:srgbClr val="000000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endParaRPr lang="en-ID" sz="1800" dirty="0">
              <a:solidFill>
                <a:srgbClr val="000000"/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0" indent="0">
              <a:buNone/>
            </a:pPr>
            <a:endParaRPr lang="en-ID" sz="1800" dirty="0">
              <a:solidFill>
                <a:srgbClr val="000000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0" indent="0">
              <a:buNone/>
            </a:pPr>
            <a:endParaRPr lang="en-ID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0697C39-B76F-46AE-838E-C3C58CE7080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843" t="38333" r="60079" b="38889"/>
          <a:stretch/>
        </p:blipFill>
        <p:spPr>
          <a:xfrm>
            <a:off x="1114424" y="913411"/>
            <a:ext cx="5905500" cy="251558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43BB4D3-7DC4-45C7-97AF-C739B65119C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765" t="40278" r="58907" b="35000"/>
          <a:stretch/>
        </p:blipFill>
        <p:spPr>
          <a:xfrm>
            <a:off x="1114424" y="3383756"/>
            <a:ext cx="6134101" cy="2710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72984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153659-3216-46B5-B272-174EB865E8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90550"/>
            <a:ext cx="10515600" cy="61245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ID" sz="1800" b="1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Contoh</a:t>
            </a:r>
            <a:r>
              <a:rPr lang="en-ID" sz="18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ID" sz="1800" b="1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Penyelesaian</a:t>
            </a:r>
            <a:r>
              <a:rPr lang="en-ID" sz="18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Median</a:t>
            </a:r>
          </a:p>
          <a:p>
            <a:pPr fontAlgn="base">
              <a:spcAft>
                <a:spcPts val="1500"/>
              </a:spcAft>
            </a:pPr>
            <a:r>
              <a:rPr lang="en-ID" sz="18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Menyelesaikan</a:t>
            </a:r>
            <a:r>
              <a:rPr lang="en-ID" sz="18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ID" sz="18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soal</a:t>
            </a:r>
            <a:r>
              <a:rPr lang="en-ID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median </a:t>
            </a:r>
            <a:r>
              <a:rPr lang="en-ID" sz="1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dari</a:t>
            </a:r>
            <a:r>
              <a:rPr lang="en-ID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data pada </a:t>
            </a:r>
            <a:r>
              <a:rPr lang="en-ID" sz="1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tabel</a:t>
            </a:r>
            <a:r>
              <a:rPr lang="en-ID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ID" sz="1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soal</a:t>
            </a:r>
            <a:r>
              <a:rPr lang="en-ID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1.</a:t>
            </a:r>
          </a:p>
          <a:p>
            <a:pPr marL="0" indent="0" fontAlgn="base">
              <a:spcAft>
                <a:spcPts val="1500"/>
              </a:spcAft>
              <a:buNone/>
            </a:pPr>
            <a:endParaRPr lang="en-ID" sz="1800" dirty="0">
              <a:solidFill>
                <a:srgbClr val="000000"/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0" indent="0" fontAlgn="base">
              <a:spcAft>
                <a:spcPts val="1500"/>
              </a:spcAft>
              <a:buNone/>
            </a:pPr>
            <a:endParaRPr lang="en-ID" sz="1800" dirty="0">
              <a:solidFill>
                <a:srgbClr val="000000"/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0" indent="0" fontAlgn="base">
              <a:spcAft>
                <a:spcPts val="1500"/>
              </a:spcAft>
              <a:buNone/>
            </a:pPr>
            <a:endParaRPr lang="en-ID" sz="1800" dirty="0">
              <a:solidFill>
                <a:srgbClr val="000000"/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0" indent="0" fontAlgn="base">
              <a:spcAft>
                <a:spcPts val="1500"/>
              </a:spcAft>
              <a:buNone/>
            </a:pPr>
            <a:endParaRPr lang="en-ID" sz="1800" dirty="0">
              <a:solidFill>
                <a:srgbClr val="000000"/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0" indent="0" fontAlgn="base">
              <a:spcAft>
                <a:spcPts val="1500"/>
              </a:spcAft>
              <a:buNone/>
            </a:pPr>
            <a:endParaRPr lang="en-ID" sz="1800" dirty="0">
              <a:solidFill>
                <a:srgbClr val="000000"/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0" indent="0" fontAlgn="base">
              <a:spcAft>
                <a:spcPts val="1500"/>
              </a:spcAft>
              <a:buNone/>
            </a:pPr>
            <a:endParaRPr lang="en-ID" sz="1800" dirty="0">
              <a:solidFill>
                <a:srgbClr val="000000"/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0" indent="0" fontAlgn="base">
              <a:spcAft>
                <a:spcPts val="1500"/>
              </a:spcAft>
              <a:buNone/>
            </a:pPr>
            <a:endParaRPr lang="en-ID" sz="1800" dirty="0">
              <a:solidFill>
                <a:srgbClr val="000000"/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0" indent="0" fontAlgn="base">
              <a:spcAft>
                <a:spcPts val="1500"/>
              </a:spcAft>
              <a:buNone/>
            </a:pPr>
            <a:endParaRPr lang="en-ID" sz="1800" dirty="0">
              <a:solidFill>
                <a:srgbClr val="000000"/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0" indent="0" fontAlgn="base">
              <a:spcAft>
                <a:spcPts val="1500"/>
              </a:spcAft>
              <a:buNone/>
            </a:pPr>
            <a:r>
              <a:rPr lang="en-ID" sz="1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Sehingga</a:t>
            </a:r>
            <a:r>
              <a:rPr lang="en-ID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, </a:t>
            </a:r>
            <a:r>
              <a:rPr lang="en-ID" sz="1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nilai</a:t>
            </a:r>
            <a:r>
              <a:rPr lang="en-ID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median </a:t>
            </a:r>
            <a:r>
              <a:rPr lang="en-ID" sz="1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adalah</a:t>
            </a:r>
            <a:r>
              <a:rPr lang="en-ID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:</a:t>
            </a:r>
            <a:endParaRPr lang="en-ID" sz="1800" dirty="0">
              <a:solidFill>
                <a:srgbClr val="000000"/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  <a:p>
            <a:endParaRPr lang="en-ID" sz="1800" dirty="0">
              <a:solidFill>
                <a:srgbClr val="000000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endParaRPr lang="en-ID" sz="1800" dirty="0">
              <a:solidFill>
                <a:srgbClr val="000000"/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  <a:p>
            <a:endParaRPr lang="en-ID" sz="1800" dirty="0">
              <a:solidFill>
                <a:srgbClr val="000000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endParaRPr lang="en-ID" sz="1800" dirty="0">
              <a:solidFill>
                <a:srgbClr val="000000"/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0" indent="0">
              <a:buNone/>
            </a:pPr>
            <a:endParaRPr lang="en-ID" sz="1800" dirty="0">
              <a:solidFill>
                <a:srgbClr val="000000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0" indent="0">
              <a:buNone/>
            </a:pPr>
            <a:endParaRPr lang="en-ID" sz="1800" dirty="0">
              <a:solidFill>
                <a:srgbClr val="000000"/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0" indent="0">
              <a:buNone/>
            </a:pPr>
            <a:endParaRPr lang="en-ID" sz="1800" dirty="0">
              <a:solidFill>
                <a:srgbClr val="000000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endParaRPr lang="en-ID" sz="1800" dirty="0">
              <a:solidFill>
                <a:srgbClr val="000000"/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0" indent="0">
              <a:buNone/>
            </a:pPr>
            <a:endParaRPr lang="en-ID" sz="1800" dirty="0">
              <a:solidFill>
                <a:srgbClr val="000000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0" indent="0">
              <a:buNone/>
            </a:pPr>
            <a:endParaRPr lang="en-ID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85F7F49-7F4F-4FDF-A603-A93299F93E5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766" t="45000" r="73359" b="32083"/>
          <a:stretch/>
        </p:blipFill>
        <p:spPr>
          <a:xfrm>
            <a:off x="1104899" y="1343025"/>
            <a:ext cx="3562351" cy="272123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576E4D5-C390-4A26-B6CF-4EF05A46085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0156" t="59263" r="28125" b="20556"/>
          <a:stretch/>
        </p:blipFill>
        <p:spPr>
          <a:xfrm>
            <a:off x="838200" y="3949963"/>
            <a:ext cx="7764196" cy="2112699"/>
          </a:xfrm>
          <a:prstGeom prst="rect">
            <a:avLst/>
          </a:prstGeom>
        </p:spPr>
      </p:pic>
      <p:pic>
        <p:nvPicPr>
          <p:cNvPr id="9" name="Picture 8" descr="M_e = t_b + (\frac{\frac{1}{2}n-f_k}{f})c = 69.5 + (\frac{20-13}{14}) 10 = 74.5">
            <a:extLst>
              <a:ext uri="{FF2B5EF4-FFF2-40B4-BE49-F238E27FC236}">
                <a16:creationId xmlns:a16="http://schemas.microsoft.com/office/drawing/2014/main" id="{440D1507-91EE-4B5D-B353-0616FB813DD8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7675" y="6062662"/>
            <a:ext cx="4171950" cy="322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6891830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153659-3216-46B5-B272-174EB865E8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90550"/>
            <a:ext cx="10515600" cy="558641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ID" sz="1800" b="1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Contoh</a:t>
            </a:r>
            <a:r>
              <a:rPr lang="en-ID" sz="18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ID" sz="1800" b="1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Penyelesaian</a:t>
            </a:r>
            <a:r>
              <a:rPr lang="en-ID" sz="18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Modus</a:t>
            </a:r>
            <a:endParaRPr lang="en-ID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66FA8A5-F25D-4794-A438-542C485452F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5781" t="32500" r="43047" b="30694"/>
          <a:stretch/>
        </p:blipFill>
        <p:spPr>
          <a:xfrm>
            <a:off x="752475" y="876301"/>
            <a:ext cx="4572000" cy="303654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5C1729F-977A-4E30-8C9A-9EC63C0F496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6016" t="36945" r="26250" b="34827"/>
          <a:stretch/>
        </p:blipFill>
        <p:spPr>
          <a:xfrm>
            <a:off x="752475" y="3941033"/>
            <a:ext cx="8020050" cy="2667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3205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946" name="Text Box 2">
            <a:extLst>
              <a:ext uri="{FF2B5EF4-FFF2-40B4-BE49-F238E27FC236}">
                <a16:creationId xmlns:a16="http://schemas.microsoft.com/office/drawing/2014/main" id="{E975A2CB-19A6-4514-AE66-B72CAA325C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9800" y="685800"/>
            <a:ext cx="7239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en-US" sz="2400" b="1">
                <a:solidFill>
                  <a:schemeClr val="accent1"/>
                </a:solidFill>
                <a:latin typeface="Tahoma" panose="020B0604030504040204" pitchFamily="34" charset="0"/>
              </a:rPr>
              <a:t>HUBUNGAN RATA-RATA-MEDIAN-MODUS</a:t>
            </a:r>
          </a:p>
        </p:txBody>
      </p:sp>
      <p:sp>
        <p:nvSpPr>
          <p:cNvPr id="210947" name="Rectangle 3">
            <a:extLst>
              <a:ext uri="{FF2B5EF4-FFF2-40B4-BE49-F238E27FC236}">
                <a16:creationId xmlns:a16="http://schemas.microsoft.com/office/drawing/2014/main" id="{60B9E36D-DF69-4E4D-8FE7-AF341FC5F2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52888" y="2114550"/>
            <a:ext cx="914400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ID"/>
          </a:p>
        </p:txBody>
      </p:sp>
      <p:sp>
        <p:nvSpPr>
          <p:cNvPr id="210948" name="Text Box 4">
            <a:extLst>
              <a:ext uri="{FF2B5EF4-FFF2-40B4-BE49-F238E27FC236}">
                <a16:creationId xmlns:a16="http://schemas.microsoft.com/office/drawing/2014/main" id="{01BE18C0-6F6F-4F29-8ECD-4EE186853D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52600" y="2057400"/>
            <a:ext cx="2819400" cy="429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190500" indent="-1905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1028700" indent="-4572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676400" indent="-4572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2324100" indent="-4572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971800" indent="-4572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34290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8862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43434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8006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FontTx/>
              <a:buAutoNum type="arabicPeriod"/>
            </a:pPr>
            <a:r>
              <a:rPr lang="en-US" altLang="en-US" sz="1600" b="1">
                <a:latin typeface="Tahoma" panose="020B0604030504040204" pitchFamily="34" charset="0"/>
                <a:sym typeface="Symbol" panose="05050102010706020507" pitchFamily="18" charset="2"/>
              </a:rPr>
              <a:t>Kurva simetris X= Md= Mo</a:t>
            </a:r>
          </a:p>
          <a:p>
            <a:pPr eaLnBrk="1" hangingPunct="1"/>
            <a:endParaRPr lang="en-US" altLang="en-US" sz="1600" b="1">
              <a:latin typeface="Tahoma" panose="020B0604030504040204" pitchFamily="34" charset="0"/>
            </a:endParaRPr>
          </a:p>
          <a:p>
            <a:pPr eaLnBrk="1" hangingPunct="1"/>
            <a:endParaRPr lang="en-US" altLang="en-US" sz="1600" b="1">
              <a:latin typeface="Tahoma" panose="020B0604030504040204" pitchFamily="34" charset="0"/>
            </a:endParaRPr>
          </a:p>
          <a:p>
            <a:pPr eaLnBrk="1" hangingPunct="1"/>
            <a:endParaRPr lang="en-US" altLang="en-US" sz="1600" b="1">
              <a:latin typeface="Tahoma" panose="020B0604030504040204" pitchFamily="34" charset="0"/>
            </a:endParaRPr>
          </a:p>
          <a:p>
            <a:pPr eaLnBrk="1" hangingPunct="1"/>
            <a:endParaRPr lang="en-US" altLang="en-US" sz="1600" b="1">
              <a:latin typeface="Tahoma" panose="020B0604030504040204" pitchFamily="34" charset="0"/>
            </a:endParaRPr>
          </a:p>
          <a:p>
            <a:pPr eaLnBrk="1" hangingPunct="1"/>
            <a:endParaRPr lang="en-US" altLang="en-US" sz="1600" b="1">
              <a:latin typeface="Tahoma" panose="020B0604030504040204" pitchFamily="34" charset="0"/>
            </a:endParaRPr>
          </a:p>
          <a:p>
            <a:pPr eaLnBrk="1" hangingPunct="1">
              <a:lnSpc>
                <a:spcPct val="105000"/>
              </a:lnSpc>
            </a:pPr>
            <a:r>
              <a:rPr lang="en-US" altLang="en-US" sz="1600" b="1">
                <a:latin typeface="Tahoma" panose="020B0604030504040204" pitchFamily="34" charset="0"/>
              </a:rPr>
              <a:t>2. Kurva condong kiri </a:t>
            </a:r>
          </a:p>
          <a:p>
            <a:pPr eaLnBrk="1" hangingPunct="1">
              <a:lnSpc>
                <a:spcPct val="105000"/>
              </a:lnSpc>
            </a:pPr>
            <a:r>
              <a:rPr lang="en-US" altLang="en-US" sz="1600" b="1">
                <a:latin typeface="Tahoma" panose="020B0604030504040204" pitchFamily="34" charset="0"/>
              </a:rPr>
              <a:t>	Mo &lt; Md &lt; </a:t>
            </a:r>
            <a:r>
              <a:rPr lang="en-US" altLang="en-US" sz="1600" b="1">
                <a:latin typeface="Tahoma" panose="020B0604030504040204" pitchFamily="34" charset="0"/>
                <a:sym typeface="Symbol" panose="05050102010706020507" pitchFamily="18" charset="2"/>
              </a:rPr>
              <a:t>X</a:t>
            </a:r>
          </a:p>
          <a:p>
            <a:pPr eaLnBrk="1" hangingPunct="1"/>
            <a:endParaRPr lang="en-US" altLang="en-US" sz="1600" b="1">
              <a:latin typeface="Tahoma" panose="020B0604030504040204" pitchFamily="34" charset="0"/>
              <a:sym typeface="Symbol" panose="05050102010706020507" pitchFamily="18" charset="2"/>
            </a:endParaRPr>
          </a:p>
          <a:p>
            <a:pPr eaLnBrk="1" hangingPunct="1"/>
            <a:endParaRPr lang="en-US" altLang="en-US" sz="1600" b="1">
              <a:latin typeface="Tahoma" panose="020B0604030504040204" pitchFamily="34" charset="0"/>
              <a:sym typeface="Symbol" panose="05050102010706020507" pitchFamily="18" charset="2"/>
            </a:endParaRPr>
          </a:p>
          <a:p>
            <a:pPr eaLnBrk="1" hangingPunct="1"/>
            <a:endParaRPr lang="en-US" altLang="en-US" sz="1600" b="1">
              <a:latin typeface="Tahoma" panose="020B0604030504040204" pitchFamily="34" charset="0"/>
              <a:sym typeface="Symbol" panose="05050102010706020507" pitchFamily="18" charset="2"/>
            </a:endParaRPr>
          </a:p>
          <a:p>
            <a:pPr eaLnBrk="1" hangingPunct="1"/>
            <a:endParaRPr lang="en-US" altLang="en-US" sz="1600" b="1">
              <a:latin typeface="Tahoma" panose="020B0604030504040204" pitchFamily="34" charset="0"/>
              <a:sym typeface="Symbol" panose="05050102010706020507" pitchFamily="18" charset="2"/>
            </a:endParaRPr>
          </a:p>
          <a:p>
            <a:pPr eaLnBrk="1" hangingPunct="1"/>
            <a:endParaRPr lang="en-US" altLang="en-US" sz="1600" b="1">
              <a:latin typeface="Tahoma" panose="020B0604030504040204" pitchFamily="34" charset="0"/>
              <a:sym typeface="Symbol" panose="05050102010706020507" pitchFamily="18" charset="2"/>
            </a:endParaRPr>
          </a:p>
          <a:p>
            <a:pPr eaLnBrk="1" hangingPunct="1"/>
            <a:endParaRPr lang="en-US" altLang="en-US" sz="1600" b="1">
              <a:latin typeface="Tahoma" panose="020B0604030504040204" pitchFamily="34" charset="0"/>
              <a:sym typeface="Symbol" panose="05050102010706020507" pitchFamily="18" charset="2"/>
            </a:endParaRPr>
          </a:p>
          <a:p>
            <a:pPr eaLnBrk="1" hangingPunct="1">
              <a:lnSpc>
                <a:spcPct val="105000"/>
              </a:lnSpc>
            </a:pPr>
            <a:r>
              <a:rPr lang="en-US" altLang="en-US" sz="1600" b="1">
                <a:latin typeface="Tahoma" panose="020B0604030504040204" pitchFamily="34" charset="0"/>
                <a:sym typeface="Symbol" panose="05050102010706020507" pitchFamily="18" charset="2"/>
              </a:rPr>
              <a:t>3. Kurva condong kanan   </a:t>
            </a:r>
          </a:p>
          <a:p>
            <a:pPr eaLnBrk="1" hangingPunct="1">
              <a:lnSpc>
                <a:spcPct val="105000"/>
              </a:lnSpc>
            </a:pPr>
            <a:r>
              <a:rPr lang="en-US" altLang="en-US" sz="1600" b="1">
                <a:latin typeface="Tahoma" panose="020B0604030504040204" pitchFamily="34" charset="0"/>
                <a:sym typeface="Symbol" panose="05050102010706020507" pitchFamily="18" charset="2"/>
              </a:rPr>
              <a:t>	X &lt; Md &lt; Mo</a:t>
            </a:r>
          </a:p>
        </p:txBody>
      </p:sp>
      <p:sp>
        <p:nvSpPr>
          <p:cNvPr id="210950" name="Rectangle 6">
            <a:extLst>
              <a:ext uri="{FF2B5EF4-FFF2-40B4-BE49-F238E27FC236}">
                <a16:creationId xmlns:a16="http://schemas.microsoft.com/office/drawing/2014/main" id="{6B86C665-7B3D-4FC2-B71E-B9EAAFF857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86338" y="2690813"/>
            <a:ext cx="914400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ID"/>
          </a:p>
        </p:txBody>
      </p:sp>
      <p:graphicFrame>
        <p:nvGraphicFramePr>
          <p:cNvPr id="210949" name="Object 5">
            <a:extLst>
              <a:ext uri="{FF2B5EF4-FFF2-40B4-BE49-F238E27FC236}">
                <a16:creationId xmlns:a16="http://schemas.microsoft.com/office/drawing/2014/main" id="{670E7B37-1EBB-43F4-BFFA-880EE9DE470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800600" y="1524001"/>
          <a:ext cx="4745038" cy="1476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hart" r:id="rId2" imgW="2219325" imgH="1476375" progId="Excel.Chart.8">
                  <p:embed/>
                </p:oleObj>
              </mc:Choice>
              <mc:Fallback>
                <p:oleObj name="Chart" r:id="rId2" imgW="2219325" imgH="1476375" progId="Excel.Chart.8">
                  <p:embed/>
                  <p:pic>
                    <p:nvPicPr>
                      <p:cNvPr id="210949" name="Object 5">
                        <a:extLst>
                          <a:ext uri="{FF2B5EF4-FFF2-40B4-BE49-F238E27FC236}">
                            <a16:creationId xmlns:a16="http://schemas.microsoft.com/office/drawing/2014/main" id="{670E7B37-1EBB-43F4-BFFA-880EE9DE470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00600" y="1524001"/>
                        <a:ext cx="4745038" cy="14763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0952" name="Rectangle 8">
            <a:extLst>
              <a:ext uri="{FF2B5EF4-FFF2-40B4-BE49-F238E27FC236}">
                <a16:creationId xmlns:a16="http://schemas.microsoft.com/office/drawing/2014/main" id="{A27853EE-B3CF-40EA-BB96-85E9D45D38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86338" y="2676525"/>
            <a:ext cx="914400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ID"/>
          </a:p>
        </p:txBody>
      </p:sp>
      <p:graphicFrame>
        <p:nvGraphicFramePr>
          <p:cNvPr id="210951" name="Object 7">
            <a:extLst>
              <a:ext uri="{FF2B5EF4-FFF2-40B4-BE49-F238E27FC236}">
                <a16:creationId xmlns:a16="http://schemas.microsoft.com/office/drawing/2014/main" id="{8102530F-9D55-4D25-BAF8-756C452E55D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876800" y="3200400"/>
          <a:ext cx="4572000" cy="1504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4" imgW="2219325" imgH="1504950" progId="Excel.Chart.8">
                  <p:embed/>
                </p:oleObj>
              </mc:Choice>
              <mc:Fallback>
                <p:oleObj r:id="rId4" imgW="2219325" imgH="1504950" progId="Excel.Chart.8">
                  <p:embed/>
                  <p:pic>
                    <p:nvPicPr>
                      <p:cNvPr id="210951" name="Object 7">
                        <a:extLst>
                          <a:ext uri="{FF2B5EF4-FFF2-40B4-BE49-F238E27FC236}">
                            <a16:creationId xmlns:a16="http://schemas.microsoft.com/office/drawing/2014/main" id="{8102530F-9D55-4D25-BAF8-756C452E55D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76800" y="3200400"/>
                        <a:ext cx="4572000" cy="15049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0954" name="Rectangle 10">
            <a:extLst>
              <a:ext uri="{FF2B5EF4-FFF2-40B4-BE49-F238E27FC236}">
                <a16:creationId xmlns:a16="http://schemas.microsoft.com/office/drawing/2014/main" id="{730C04F1-73F0-4358-9CE1-F52BD4EBB7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86338" y="2733675"/>
            <a:ext cx="914400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ID"/>
          </a:p>
        </p:txBody>
      </p:sp>
      <p:graphicFrame>
        <p:nvGraphicFramePr>
          <p:cNvPr id="210953" name="Object 9">
            <a:extLst>
              <a:ext uri="{FF2B5EF4-FFF2-40B4-BE49-F238E27FC236}">
                <a16:creationId xmlns:a16="http://schemas.microsoft.com/office/drawing/2014/main" id="{2F2CC942-C287-4D14-AF8B-B0E0B4E57A9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953000" y="5029200"/>
          <a:ext cx="4572000" cy="1390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6" imgW="2219325" imgH="1390650" progId="Excel.Chart.8">
                  <p:embed/>
                </p:oleObj>
              </mc:Choice>
              <mc:Fallback>
                <p:oleObj r:id="rId6" imgW="2219325" imgH="1390650" progId="Excel.Chart.8">
                  <p:embed/>
                  <p:pic>
                    <p:nvPicPr>
                      <p:cNvPr id="210953" name="Object 9">
                        <a:extLst>
                          <a:ext uri="{FF2B5EF4-FFF2-40B4-BE49-F238E27FC236}">
                            <a16:creationId xmlns:a16="http://schemas.microsoft.com/office/drawing/2014/main" id="{2F2CC942-C287-4D14-AF8B-B0E0B4E57A9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53000" y="5029200"/>
                        <a:ext cx="4572000" cy="13906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0957" name="Line 13">
            <a:extLst>
              <a:ext uri="{FF2B5EF4-FFF2-40B4-BE49-F238E27FC236}">
                <a16:creationId xmlns:a16="http://schemas.microsoft.com/office/drawing/2014/main" id="{53104F30-EDE7-4DDB-B17F-8353C6A30F78}"/>
              </a:ext>
            </a:extLst>
          </p:cNvPr>
          <p:cNvSpPr>
            <a:spLocks noChangeShapeType="1"/>
          </p:cNvSpPr>
          <p:nvPr/>
        </p:nvSpPr>
        <p:spPr bwMode="auto">
          <a:xfrm>
            <a:off x="3581400" y="2133600"/>
            <a:ext cx="1524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ID"/>
          </a:p>
        </p:txBody>
      </p:sp>
      <p:sp>
        <p:nvSpPr>
          <p:cNvPr id="210961" name="Line 17">
            <a:extLst>
              <a:ext uri="{FF2B5EF4-FFF2-40B4-BE49-F238E27FC236}">
                <a16:creationId xmlns:a16="http://schemas.microsoft.com/office/drawing/2014/main" id="{48BF91D0-9DB7-43D7-B740-5461B08873A5}"/>
              </a:ext>
            </a:extLst>
          </p:cNvPr>
          <p:cNvSpPr>
            <a:spLocks noChangeShapeType="1"/>
          </p:cNvSpPr>
          <p:nvPr/>
        </p:nvSpPr>
        <p:spPr bwMode="auto">
          <a:xfrm>
            <a:off x="3200400" y="4038600"/>
            <a:ext cx="15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ID"/>
          </a:p>
        </p:txBody>
      </p:sp>
      <p:sp>
        <p:nvSpPr>
          <p:cNvPr id="210962" name="Line 18">
            <a:extLst>
              <a:ext uri="{FF2B5EF4-FFF2-40B4-BE49-F238E27FC236}">
                <a16:creationId xmlns:a16="http://schemas.microsoft.com/office/drawing/2014/main" id="{5AE4C4D2-81C6-4F20-918C-408D79E020FA}"/>
              </a:ext>
            </a:extLst>
          </p:cNvPr>
          <p:cNvSpPr>
            <a:spLocks noChangeShapeType="1"/>
          </p:cNvSpPr>
          <p:nvPr/>
        </p:nvSpPr>
        <p:spPr bwMode="auto">
          <a:xfrm>
            <a:off x="3200400" y="4114800"/>
            <a:ext cx="1524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ID"/>
          </a:p>
        </p:txBody>
      </p:sp>
      <p:sp>
        <p:nvSpPr>
          <p:cNvPr id="210963" name="Line 19">
            <a:extLst>
              <a:ext uri="{FF2B5EF4-FFF2-40B4-BE49-F238E27FC236}">
                <a16:creationId xmlns:a16="http://schemas.microsoft.com/office/drawing/2014/main" id="{11658E5D-6599-4955-9663-F3AB2D8E19C4}"/>
              </a:ext>
            </a:extLst>
          </p:cNvPr>
          <p:cNvSpPr>
            <a:spLocks noChangeShapeType="1"/>
          </p:cNvSpPr>
          <p:nvPr/>
        </p:nvSpPr>
        <p:spPr bwMode="auto">
          <a:xfrm>
            <a:off x="2057400" y="6096000"/>
            <a:ext cx="762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ID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Slide Number Placeholder 4">
            <a:extLst>
              <a:ext uri="{FF2B5EF4-FFF2-40B4-BE49-F238E27FC236}">
                <a16:creationId xmlns:a16="http://schemas.microsoft.com/office/drawing/2014/main" id="{C0DF1BD6-214F-4B1C-A5E5-7EE955CFE6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BAD382-F2F1-4B6E-B026-42EC3261C8DD}" type="slidenum">
              <a:rPr lang="en-US" altLang="en-US"/>
              <a:pPr/>
              <a:t>2</a:t>
            </a:fld>
            <a:endParaRPr lang="en-US" altLang="en-US"/>
          </a:p>
        </p:txBody>
      </p:sp>
      <p:sp>
        <p:nvSpPr>
          <p:cNvPr id="230405" name="Text Box 5">
            <a:extLst>
              <a:ext uri="{FF2B5EF4-FFF2-40B4-BE49-F238E27FC236}">
                <a16:creationId xmlns:a16="http://schemas.microsoft.com/office/drawing/2014/main" id="{47A75B90-2DB7-4B3A-A7BA-AC437CAA7C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52800" y="1085850"/>
            <a:ext cx="5943600" cy="477838"/>
          </a:xfrm>
          <a:prstGeom prst="rect">
            <a:avLst/>
          </a:prstGeom>
          <a:solidFill>
            <a:srgbClr val="99CC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en-US" altLang="en-US" sz="2200" b="1">
                <a:latin typeface="Tahoma" panose="020B0604030504040204" pitchFamily="34" charset="0"/>
              </a:rPr>
              <a:t>BAGIAN  I  Statistik Deskriptif</a:t>
            </a:r>
          </a:p>
        </p:txBody>
      </p:sp>
      <p:sp>
        <p:nvSpPr>
          <p:cNvPr id="230406" name="Text Box 6">
            <a:extLst>
              <a:ext uri="{FF2B5EF4-FFF2-40B4-BE49-F238E27FC236}">
                <a16:creationId xmlns:a16="http://schemas.microsoft.com/office/drawing/2014/main" id="{7F1ABDD7-1E9C-474C-BCC3-B2AA760C89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63914" y="1792288"/>
            <a:ext cx="2211387" cy="37306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n-US" altLang="en-US" sz="1400" b="1">
                <a:latin typeface="Tahoma" panose="020B0604030504040204" pitchFamily="34" charset="0"/>
              </a:rPr>
              <a:t>Pengertian Statistika</a:t>
            </a:r>
          </a:p>
        </p:txBody>
      </p:sp>
      <p:sp>
        <p:nvSpPr>
          <p:cNvPr id="230407" name="Text Box 7">
            <a:extLst>
              <a:ext uri="{FF2B5EF4-FFF2-40B4-BE49-F238E27FC236}">
                <a16:creationId xmlns:a16="http://schemas.microsoft.com/office/drawing/2014/main" id="{7F1CA659-7FCB-4349-8176-CCC8EE520D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63914" y="2355851"/>
            <a:ext cx="2211387" cy="37306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CC00"/>
                </a:solidFill>
              </a14:hiddenFill>
            </a:ext>
          </a:extLst>
        </p:spPr>
        <p:txBody>
          <a:bodyPr/>
          <a:lstStyle/>
          <a:p>
            <a:pPr algn="ctr"/>
            <a:r>
              <a:rPr lang="en-US" altLang="en-US" sz="1400">
                <a:latin typeface="Tahoma" panose="020B0604030504040204" pitchFamily="34" charset="0"/>
              </a:rPr>
              <a:t>Penyajian Data</a:t>
            </a:r>
          </a:p>
        </p:txBody>
      </p:sp>
      <p:sp>
        <p:nvSpPr>
          <p:cNvPr id="230408" name="Text Box 8">
            <a:extLst>
              <a:ext uri="{FF2B5EF4-FFF2-40B4-BE49-F238E27FC236}">
                <a16:creationId xmlns:a16="http://schemas.microsoft.com/office/drawing/2014/main" id="{5BE87C61-FE02-4FED-878F-084D3F2834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63914" y="3541713"/>
            <a:ext cx="2211387" cy="37306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n-US" altLang="en-US" sz="1400"/>
              <a:t>Ukuran Penyebaran</a:t>
            </a:r>
          </a:p>
        </p:txBody>
      </p:sp>
      <p:sp>
        <p:nvSpPr>
          <p:cNvPr id="230409" name="Text Box 9">
            <a:extLst>
              <a:ext uri="{FF2B5EF4-FFF2-40B4-BE49-F238E27FC236}">
                <a16:creationId xmlns:a16="http://schemas.microsoft.com/office/drawing/2014/main" id="{CE8BBA77-EAB3-487A-98B6-BF732316A0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63914" y="2946401"/>
            <a:ext cx="2211387" cy="373063"/>
          </a:xfrm>
          <a:prstGeom prst="rect">
            <a:avLst/>
          </a:prstGeom>
          <a:solidFill>
            <a:srgbClr val="FFCC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n-US" altLang="en-US" sz="1400" b="1">
                <a:latin typeface="Tahoma" panose="020B0604030504040204" pitchFamily="34" charset="0"/>
              </a:rPr>
              <a:t>Ukuran Pemusatan</a:t>
            </a:r>
          </a:p>
        </p:txBody>
      </p:sp>
      <p:sp>
        <p:nvSpPr>
          <p:cNvPr id="230410" name="Text Box 10">
            <a:extLst>
              <a:ext uri="{FF2B5EF4-FFF2-40B4-BE49-F238E27FC236}">
                <a16:creationId xmlns:a16="http://schemas.microsoft.com/office/drawing/2014/main" id="{7A01633A-DBA2-44E3-A025-15D8C838B8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63914" y="4141788"/>
            <a:ext cx="2211387" cy="37306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n-US" altLang="en-US" sz="1400">
                <a:latin typeface="Tahoma" panose="020B0604030504040204" pitchFamily="34" charset="0"/>
              </a:rPr>
              <a:t>Angka Indeks</a:t>
            </a:r>
          </a:p>
        </p:txBody>
      </p:sp>
      <p:sp>
        <p:nvSpPr>
          <p:cNvPr id="230411" name="Text Box 11">
            <a:extLst>
              <a:ext uri="{FF2B5EF4-FFF2-40B4-BE49-F238E27FC236}">
                <a16:creationId xmlns:a16="http://schemas.microsoft.com/office/drawing/2014/main" id="{5CBAD0DD-3328-4298-9AC3-C362FC63C9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63914" y="4721225"/>
            <a:ext cx="2211387" cy="44608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n-US" altLang="en-US" sz="1400">
                <a:latin typeface="Tahoma" panose="020B0604030504040204" pitchFamily="34" charset="0"/>
              </a:rPr>
              <a:t>Deret Berkala dan</a:t>
            </a:r>
          </a:p>
          <a:p>
            <a:pPr algn="ctr"/>
            <a:r>
              <a:rPr lang="en-US" altLang="en-US" sz="1400">
                <a:latin typeface="Tahoma" panose="020B0604030504040204" pitchFamily="34" charset="0"/>
              </a:rPr>
              <a:t>Peramalan</a:t>
            </a:r>
          </a:p>
        </p:txBody>
      </p:sp>
      <p:sp>
        <p:nvSpPr>
          <p:cNvPr id="230412" name="Freeform 12">
            <a:extLst>
              <a:ext uri="{FF2B5EF4-FFF2-40B4-BE49-F238E27FC236}">
                <a16:creationId xmlns:a16="http://schemas.microsoft.com/office/drawing/2014/main" id="{D8007A7F-2968-4FE9-B142-768C4D06AE1F}"/>
              </a:ext>
            </a:extLst>
          </p:cNvPr>
          <p:cNvSpPr>
            <a:spLocks/>
          </p:cNvSpPr>
          <p:nvPr/>
        </p:nvSpPr>
        <p:spPr bwMode="auto">
          <a:xfrm>
            <a:off x="2811463" y="1485900"/>
            <a:ext cx="552450" cy="3422650"/>
          </a:xfrm>
          <a:custGeom>
            <a:avLst/>
            <a:gdLst>
              <a:gd name="T0" fmla="*/ 720 w 720"/>
              <a:gd name="T1" fmla="*/ 0 h 7020"/>
              <a:gd name="T2" fmla="*/ 0 w 720"/>
              <a:gd name="T3" fmla="*/ 0 h 7020"/>
              <a:gd name="T4" fmla="*/ 0 w 720"/>
              <a:gd name="T5" fmla="*/ 7020 h 70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720" h="7020">
                <a:moveTo>
                  <a:pt x="720" y="0"/>
                </a:moveTo>
                <a:lnTo>
                  <a:pt x="0" y="0"/>
                </a:lnTo>
                <a:lnTo>
                  <a:pt x="0" y="7020"/>
                </a:lnTo>
              </a:path>
            </a:pathLst>
          </a:cu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ID"/>
          </a:p>
        </p:txBody>
      </p:sp>
      <p:sp>
        <p:nvSpPr>
          <p:cNvPr id="230413" name="Line 13">
            <a:extLst>
              <a:ext uri="{FF2B5EF4-FFF2-40B4-BE49-F238E27FC236}">
                <a16:creationId xmlns:a16="http://schemas.microsoft.com/office/drawing/2014/main" id="{1E28DB71-FD0D-4088-877A-ECC3BAE19A05}"/>
              </a:ext>
            </a:extLst>
          </p:cNvPr>
          <p:cNvSpPr>
            <a:spLocks noChangeShapeType="1"/>
          </p:cNvSpPr>
          <p:nvPr/>
        </p:nvSpPr>
        <p:spPr bwMode="auto">
          <a:xfrm>
            <a:off x="2811464" y="4286250"/>
            <a:ext cx="41433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ID"/>
          </a:p>
        </p:txBody>
      </p:sp>
      <p:sp>
        <p:nvSpPr>
          <p:cNvPr id="230414" name="Line 14">
            <a:extLst>
              <a:ext uri="{FF2B5EF4-FFF2-40B4-BE49-F238E27FC236}">
                <a16:creationId xmlns:a16="http://schemas.microsoft.com/office/drawing/2014/main" id="{F1A8E75F-2377-4F20-BC6E-FDAF19019C9A}"/>
              </a:ext>
            </a:extLst>
          </p:cNvPr>
          <p:cNvSpPr>
            <a:spLocks noChangeShapeType="1"/>
          </p:cNvSpPr>
          <p:nvPr/>
        </p:nvSpPr>
        <p:spPr bwMode="auto">
          <a:xfrm>
            <a:off x="2811464" y="2009775"/>
            <a:ext cx="41433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ID"/>
          </a:p>
        </p:txBody>
      </p:sp>
      <p:sp>
        <p:nvSpPr>
          <p:cNvPr id="230415" name="Line 15">
            <a:extLst>
              <a:ext uri="{FF2B5EF4-FFF2-40B4-BE49-F238E27FC236}">
                <a16:creationId xmlns:a16="http://schemas.microsoft.com/office/drawing/2014/main" id="{1D1AC42F-1E56-49C4-BBA8-2FD312DBA819}"/>
              </a:ext>
            </a:extLst>
          </p:cNvPr>
          <p:cNvSpPr>
            <a:spLocks noChangeShapeType="1"/>
          </p:cNvSpPr>
          <p:nvPr/>
        </p:nvSpPr>
        <p:spPr bwMode="auto">
          <a:xfrm>
            <a:off x="2811464" y="2605088"/>
            <a:ext cx="41433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ID"/>
          </a:p>
        </p:txBody>
      </p:sp>
      <p:sp>
        <p:nvSpPr>
          <p:cNvPr id="230416" name="Line 16">
            <a:extLst>
              <a:ext uri="{FF2B5EF4-FFF2-40B4-BE49-F238E27FC236}">
                <a16:creationId xmlns:a16="http://schemas.microsoft.com/office/drawing/2014/main" id="{10434B49-DA3B-437C-BF55-EE63488D88AC}"/>
              </a:ext>
            </a:extLst>
          </p:cNvPr>
          <p:cNvSpPr>
            <a:spLocks noChangeShapeType="1"/>
          </p:cNvSpPr>
          <p:nvPr/>
        </p:nvSpPr>
        <p:spPr bwMode="auto">
          <a:xfrm>
            <a:off x="2811464" y="3748088"/>
            <a:ext cx="41433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ID"/>
          </a:p>
        </p:txBody>
      </p:sp>
      <p:sp>
        <p:nvSpPr>
          <p:cNvPr id="230417" name="Freeform 17">
            <a:extLst>
              <a:ext uri="{FF2B5EF4-FFF2-40B4-BE49-F238E27FC236}">
                <a16:creationId xmlns:a16="http://schemas.microsoft.com/office/drawing/2014/main" id="{8E124E07-ED38-400D-A3B4-1B06DC55A2EA}"/>
              </a:ext>
            </a:extLst>
          </p:cNvPr>
          <p:cNvSpPr>
            <a:spLocks/>
          </p:cNvSpPr>
          <p:nvPr/>
        </p:nvSpPr>
        <p:spPr bwMode="auto">
          <a:xfrm>
            <a:off x="5575300" y="2049464"/>
            <a:ext cx="692150" cy="1119187"/>
          </a:xfrm>
          <a:custGeom>
            <a:avLst/>
            <a:gdLst>
              <a:gd name="T0" fmla="*/ 0 w 900"/>
              <a:gd name="T1" fmla="*/ 900 h 900"/>
              <a:gd name="T2" fmla="*/ 360 w 900"/>
              <a:gd name="T3" fmla="*/ 900 h 900"/>
              <a:gd name="T4" fmla="*/ 360 w 900"/>
              <a:gd name="T5" fmla="*/ 0 h 900"/>
              <a:gd name="T6" fmla="*/ 900 w 900"/>
              <a:gd name="T7" fmla="*/ 0 h 9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900" h="900">
                <a:moveTo>
                  <a:pt x="0" y="900"/>
                </a:moveTo>
                <a:lnTo>
                  <a:pt x="360" y="900"/>
                </a:lnTo>
                <a:lnTo>
                  <a:pt x="360" y="0"/>
                </a:lnTo>
                <a:lnTo>
                  <a:pt x="900" y="0"/>
                </a:lnTo>
              </a:path>
            </a:pathLst>
          </a:custGeom>
          <a:noFill/>
          <a:ln w="9525">
            <a:solidFill>
              <a:srgbClr val="000000"/>
            </a:solidFill>
            <a:round/>
            <a:headEnd type="non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ID"/>
          </a:p>
        </p:txBody>
      </p:sp>
      <p:sp>
        <p:nvSpPr>
          <p:cNvPr id="230418" name="Line 18">
            <a:extLst>
              <a:ext uri="{FF2B5EF4-FFF2-40B4-BE49-F238E27FC236}">
                <a16:creationId xmlns:a16="http://schemas.microsoft.com/office/drawing/2014/main" id="{EEF308CA-AB12-48DE-935C-C65E74CBAE29}"/>
              </a:ext>
            </a:extLst>
          </p:cNvPr>
          <p:cNvSpPr>
            <a:spLocks noChangeShapeType="1"/>
          </p:cNvSpPr>
          <p:nvPr/>
        </p:nvSpPr>
        <p:spPr bwMode="auto">
          <a:xfrm>
            <a:off x="5853114" y="3521075"/>
            <a:ext cx="41433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ID"/>
          </a:p>
        </p:txBody>
      </p:sp>
      <p:sp>
        <p:nvSpPr>
          <p:cNvPr id="230419" name="Line 19">
            <a:extLst>
              <a:ext uri="{FF2B5EF4-FFF2-40B4-BE49-F238E27FC236}">
                <a16:creationId xmlns:a16="http://schemas.microsoft.com/office/drawing/2014/main" id="{D29693A5-9619-4919-A37B-309D6B54BB0F}"/>
              </a:ext>
            </a:extLst>
          </p:cNvPr>
          <p:cNvSpPr>
            <a:spLocks noChangeShapeType="1"/>
          </p:cNvSpPr>
          <p:nvPr/>
        </p:nvSpPr>
        <p:spPr bwMode="auto">
          <a:xfrm>
            <a:off x="5853114" y="2546350"/>
            <a:ext cx="41433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ID"/>
          </a:p>
        </p:txBody>
      </p:sp>
      <p:sp>
        <p:nvSpPr>
          <p:cNvPr id="230420" name="Line 20">
            <a:extLst>
              <a:ext uri="{FF2B5EF4-FFF2-40B4-BE49-F238E27FC236}">
                <a16:creationId xmlns:a16="http://schemas.microsoft.com/office/drawing/2014/main" id="{19372DE5-6BED-4DF2-9A2D-60865211871B}"/>
              </a:ext>
            </a:extLst>
          </p:cNvPr>
          <p:cNvSpPr>
            <a:spLocks noChangeShapeType="1"/>
          </p:cNvSpPr>
          <p:nvPr/>
        </p:nvSpPr>
        <p:spPr bwMode="auto">
          <a:xfrm>
            <a:off x="5853113" y="2546350"/>
            <a:ext cx="0" cy="23622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ID"/>
          </a:p>
        </p:txBody>
      </p:sp>
      <p:sp>
        <p:nvSpPr>
          <p:cNvPr id="230421" name="Text Box 21">
            <a:extLst>
              <a:ext uri="{FF2B5EF4-FFF2-40B4-BE49-F238E27FC236}">
                <a16:creationId xmlns:a16="http://schemas.microsoft.com/office/drawing/2014/main" id="{1E0500B2-4831-4AEF-9028-453518E444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05564" y="1708151"/>
            <a:ext cx="2890837" cy="620713"/>
          </a:xfrm>
          <a:prstGeom prst="rect">
            <a:avLst/>
          </a:prstGeom>
          <a:solidFill>
            <a:srgbClr val="FAA8EE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n-US" altLang="en-US" sz="1400">
                <a:latin typeface="Tahoma" panose="020B0604030504040204" pitchFamily="34" charset="0"/>
              </a:rPr>
              <a:t>Rata-rata hitung, Median, Modus untuk Data Tidak Berkelompok</a:t>
            </a:r>
          </a:p>
        </p:txBody>
      </p:sp>
      <p:sp>
        <p:nvSpPr>
          <p:cNvPr id="230422" name="Text Box 22">
            <a:extLst>
              <a:ext uri="{FF2B5EF4-FFF2-40B4-BE49-F238E27FC236}">
                <a16:creationId xmlns:a16="http://schemas.microsoft.com/office/drawing/2014/main" id="{1DE07050-D724-4261-8B4E-8B34C02E34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05564" y="2454276"/>
            <a:ext cx="2890837" cy="620713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n-US" altLang="en-US" sz="1400">
                <a:latin typeface="Tahoma" panose="020B0604030504040204" pitchFamily="34" charset="0"/>
              </a:rPr>
              <a:t>Rata-rata hitung, Median, Modus untuk Data Berkelompok</a:t>
            </a:r>
          </a:p>
        </p:txBody>
      </p:sp>
      <p:sp>
        <p:nvSpPr>
          <p:cNvPr id="230423" name="Text Box 23">
            <a:extLst>
              <a:ext uri="{FF2B5EF4-FFF2-40B4-BE49-F238E27FC236}">
                <a16:creationId xmlns:a16="http://schemas.microsoft.com/office/drawing/2014/main" id="{2A2A19F0-29AB-4933-BAED-D36F50974A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05564" y="3189288"/>
            <a:ext cx="2890837" cy="70485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n-US" altLang="en-US" sz="1400">
                <a:latin typeface="Tahoma" panose="020B0604030504040204" pitchFamily="34" charset="0"/>
              </a:rPr>
              <a:t>Karakteristik, Kelebihan dan Kekurangan Ukuran Pemusatan</a:t>
            </a:r>
          </a:p>
        </p:txBody>
      </p:sp>
      <p:sp>
        <p:nvSpPr>
          <p:cNvPr id="230424" name="Text Box 24">
            <a:extLst>
              <a:ext uri="{FF2B5EF4-FFF2-40B4-BE49-F238E27FC236}">
                <a16:creationId xmlns:a16="http://schemas.microsoft.com/office/drawing/2014/main" id="{16EB3AD1-0E5B-41C8-92A6-0F6D41B632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05564" y="4038600"/>
            <a:ext cx="2890837" cy="62865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n-US" altLang="en-US" sz="1400">
                <a:latin typeface="Tahoma" panose="020B0604030504040204" pitchFamily="34" charset="0"/>
              </a:rPr>
              <a:t>Ukuran Letak </a:t>
            </a:r>
          </a:p>
          <a:p>
            <a:pPr algn="ctr"/>
            <a:r>
              <a:rPr lang="en-US" altLang="en-US" sz="1400">
                <a:latin typeface="Tahoma" panose="020B0604030504040204" pitchFamily="34" charset="0"/>
              </a:rPr>
              <a:t>(Kuartil, Desil dan Persentil)</a:t>
            </a:r>
          </a:p>
        </p:txBody>
      </p:sp>
      <p:sp>
        <p:nvSpPr>
          <p:cNvPr id="230425" name="Text Box 25">
            <a:extLst>
              <a:ext uri="{FF2B5EF4-FFF2-40B4-BE49-F238E27FC236}">
                <a16:creationId xmlns:a16="http://schemas.microsoft.com/office/drawing/2014/main" id="{578AE341-0600-4EB6-90F2-B1E7DBD936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00800" y="4819650"/>
            <a:ext cx="2895600" cy="6858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n-US" altLang="en-US" sz="1400">
                <a:latin typeface="Tahoma" panose="020B0604030504040204" pitchFamily="34" charset="0"/>
              </a:rPr>
              <a:t>Pengolahan Data Ukuran Pemusatan dengan MS Excel</a:t>
            </a:r>
          </a:p>
        </p:txBody>
      </p:sp>
      <p:sp>
        <p:nvSpPr>
          <p:cNvPr id="230426" name="Line 26">
            <a:extLst>
              <a:ext uri="{FF2B5EF4-FFF2-40B4-BE49-F238E27FC236}">
                <a16:creationId xmlns:a16="http://schemas.microsoft.com/office/drawing/2014/main" id="{05290E94-A534-48B4-8690-E207A70424D3}"/>
              </a:ext>
            </a:extLst>
          </p:cNvPr>
          <p:cNvSpPr>
            <a:spLocks noChangeShapeType="1"/>
          </p:cNvSpPr>
          <p:nvPr/>
        </p:nvSpPr>
        <p:spPr bwMode="auto">
          <a:xfrm>
            <a:off x="5853114" y="4286250"/>
            <a:ext cx="41433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ID"/>
          </a:p>
        </p:txBody>
      </p:sp>
      <p:sp>
        <p:nvSpPr>
          <p:cNvPr id="230427" name="Line 27">
            <a:extLst>
              <a:ext uri="{FF2B5EF4-FFF2-40B4-BE49-F238E27FC236}">
                <a16:creationId xmlns:a16="http://schemas.microsoft.com/office/drawing/2014/main" id="{443354F3-7152-481D-8DCA-86A0351E9794}"/>
              </a:ext>
            </a:extLst>
          </p:cNvPr>
          <p:cNvSpPr>
            <a:spLocks noChangeShapeType="1"/>
          </p:cNvSpPr>
          <p:nvPr/>
        </p:nvSpPr>
        <p:spPr bwMode="auto">
          <a:xfrm>
            <a:off x="5853114" y="4908550"/>
            <a:ext cx="41433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ID"/>
          </a:p>
        </p:txBody>
      </p:sp>
      <p:sp>
        <p:nvSpPr>
          <p:cNvPr id="230452" name="Line 52">
            <a:extLst>
              <a:ext uri="{FF2B5EF4-FFF2-40B4-BE49-F238E27FC236}">
                <a16:creationId xmlns:a16="http://schemas.microsoft.com/office/drawing/2014/main" id="{052F35C3-B420-439C-9332-AD9182A53F80}"/>
              </a:ext>
            </a:extLst>
          </p:cNvPr>
          <p:cNvSpPr>
            <a:spLocks noChangeShapeType="1"/>
          </p:cNvSpPr>
          <p:nvPr/>
        </p:nvSpPr>
        <p:spPr bwMode="auto">
          <a:xfrm>
            <a:off x="2819400" y="3143250"/>
            <a:ext cx="41433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ID"/>
          </a:p>
        </p:txBody>
      </p:sp>
      <p:sp>
        <p:nvSpPr>
          <p:cNvPr id="230453" name="Line 53">
            <a:extLst>
              <a:ext uri="{FF2B5EF4-FFF2-40B4-BE49-F238E27FC236}">
                <a16:creationId xmlns:a16="http://schemas.microsoft.com/office/drawing/2014/main" id="{7A1FB4C0-55AC-43C9-9C6B-BCF933E58613}"/>
              </a:ext>
            </a:extLst>
          </p:cNvPr>
          <p:cNvSpPr>
            <a:spLocks noChangeShapeType="1"/>
          </p:cNvSpPr>
          <p:nvPr/>
        </p:nvSpPr>
        <p:spPr bwMode="auto">
          <a:xfrm>
            <a:off x="2819400" y="4895850"/>
            <a:ext cx="41433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ID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en-US" b="1" dirty="0">
                <a:solidFill>
                  <a:schemeClr val="accent1"/>
                </a:solidFill>
                <a:latin typeface="Tahoma" panose="020B0604030504040204" pitchFamily="34" charset="0"/>
              </a:rPr>
              <a:t>PENGANTAR</a:t>
            </a:r>
            <a:br>
              <a:rPr lang="en-US" altLang="en-US" b="1" dirty="0">
                <a:solidFill>
                  <a:schemeClr val="accent1"/>
                </a:solidFill>
                <a:latin typeface="Tahoma" panose="020B0604030504040204" pitchFamily="34" charset="0"/>
              </a:rPr>
            </a:br>
            <a:br>
              <a:rPr lang="en-US" altLang="en-US" b="1" dirty="0">
                <a:solidFill>
                  <a:schemeClr val="accent1"/>
                </a:solidFill>
                <a:latin typeface="Tahoma" panose="020B0604030504040204" pitchFamily="34" charset="0"/>
              </a:rPr>
            </a:br>
            <a:r>
              <a:rPr lang="en-US" altLang="en-US" b="1" dirty="0" err="1">
                <a:solidFill>
                  <a:schemeClr val="accent1"/>
                </a:solidFill>
                <a:latin typeface="Tahoma" panose="020B0604030504040204" pitchFamily="34" charset="0"/>
              </a:rPr>
              <a:t>Ukuran</a:t>
            </a:r>
            <a:r>
              <a:rPr lang="en-US" altLang="en-US" b="1" dirty="0">
                <a:solidFill>
                  <a:schemeClr val="accent1"/>
                </a:solidFill>
                <a:latin typeface="Tahoma" panose="020B0604030504040204" pitchFamily="34" charset="0"/>
              </a:rPr>
              <a:t> </a:t>
            </a:r>
            <a:r>
              <a:rPr lang="en-US" altLang="en-US" b="1" dirty="0" err="1">
                <a:solidFill>
                  <a:schemeClr val="accent1"/>
                </a:solidFill>
                <a:latin typeface="Tahoma" panose="020B0604030504040204" pitchFamily="34" charset="0"/>
              </a:rPr>
              <a:t>Pemusatan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4427" y="1965278"/>
            <a:ext cx="10515600" cy="4230806"/>
          </a:xfrm>
        </p:spPr>
        <p:txBody>
          <a:bodyPr>
            <a:normAutofit/>
          </a:bodyPr>
          <a:lstStyle/>
          <a:p>
            <a:r>
              <a:rPr lang="en-US" b="1" dirty="0"/>
              <a:t>Kita </a:t>
            </a:r>
            <a:r>
              <a:rPr lang="id-ID" b="1" dirty="0"/>
              <a:t>sering mendengar atau juga pernah mengucapkan pernyataan seperti,  kedisiplinan  pegawai negeri sipil di Indonesia tergolong tinggi, motivasi belajar mahasiswa di Indonesia tergolong tinggi, dosen di Indonesia tergolong rajin, </a:t>
            </a:r>
            <a:r>
              <a:rPr lang="en-US" b="1" dirty="0"/>
              <a:t>IPK</a:t>
            </a:r>
            <a:r>
              <a:rPr lang="id-ID" b="1" dirty="0"/>
              <a:t> mahasiswa </a:t>
            </a:r>
            <a:r>
              <a:rPr lang="en-US" b="1" dirty="0"/>
              <a:t>PTN di Indonesia </a:t>
            </a:r>
            <a:r>
              <a:rPr lang="id-ID" b="1" dirty="0"/>
              <a:t>tergolong tinggi, masyarakat desa sukamaju tergolong makmur, dan sejenisnya. </a:t>
            </a:r>
            <a:r>
              <a:rPr lang="en-US" b="1" dirty="0" err="1"/>
              <a:t>Mahasiswa</a:t>
            </a:r>
            <a:r>
              <a:rPr lang="en-US" b="1" dirty="0"/>
              <a:t> Program </a:t>
            </a:r>
            <a:r>
              <a:rPr lang="en-US" b="1" dirty="0" err="1"/>
              <a:t>Studi</a:t>
            </a:r>
            <a:r>
              <a:rPr lang="en-US" b="1" dirty="0"/>
              <a:t> PGPAUD FKIP </a:t>
            </a:r>
            <a:r>
              <a:rPr lang="en-US" b="1" dirty="0" err="1"/>
              <a:t>Unib</a:t>
            </a:r>
            <a:r>
              <a:rPr lang="en-US" b="1" dirty="0"/>
              <a:t> </a:t>
            </a:r>
            <a:r>
              <a:rPr lang="en-US" b="1" dirty="0" err="1"/>
              <a:t>tergolong</a:t>
            </a:r>
            <a:r>
              <a:rPr lang="en-US" b="1" dirty="0"/>
              <a:t> </a:t>
            </a:r>
            <a:r>
              <a:rPr lang="en-US" b="1" dirty="0" err="1"/>
              <a:t>disiplin</a:t>
            </a:r>
            <a:r>
              <a:rPr lang="en-US" b="1" dirty="0"/>
              <a:t>. </a:t>
            </a:r>
            <a:r>
              <a:rPr lang="id-ID" b="1" dirty="0"/>
              <a:t>Tahukah anda landasan dari pernyataan tersebut? Ternyata, pernyataan tersebut, umumnya didasarkan pada nilai rata-rata. </a:t>
            </a:r>
            <a:endParaRPr lang="en-US" b="1" dirty="0"/>
          </a:p>
          <a:p>
            <a:r>
              <a:rPr lang="id-ID" b="1" dirty="0"/>
              <a:t>Jadi</a:t>
            </a:r>
            <a:r>
              <a:rPr lang="id-ID" dirty="0"/>
              <a:t>, </a:t>
            </a:r>
            <a:r>
              <a:rPr lang="id-ID" b="1" dirty="0"/>
              <a:t>nilai rata-rata   </a:t>
            </a:r>
            <a:r>
              <a:rPr lang="en-US" b="1" dirty="0" err="1"/>
              <a:t>merupakan</a:t>
            </a:r>
            <a:r>
              <a:rPr lang="id-ID" b="1" dirty="0"/>
              <a:t>    bilangan yang dapat dipakai sebagai wakil dari seperangkat data</a:t>
            </a:r>
            <a:r>
              <a:rPr lang="id-ID" dirty="0"/>
              <a:t>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98937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3">
            <a:extLst>
              <a:ext uri="{FF2B5EF4-FFF2-40B4-BE49-F238E27FC236}">
                <a16:creationId xmlns:a16="http://schemas.microsoft.com/office/drawing/2014/main" id="{9EE6B91D-A6FF-456D-87FC-2A59E97E10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6CA44-454D-48E4-B50E-46F8AB785034}" type="slidenum">
              <a:rPr lang="en-US" altLang="en-US"/>
              <a:pPr/>
              <a:t>4</a:t>
            </a:fld>
            <a:endParaRPr lang="en-US" altLang="en-US"/>
          </a:p>
        </p:txBody>
      </p:sp>
      <p:sp>
        <p:nvSpPr>
          <p:cNvPr id="117765" name="Rectangle 5">
            <a:extLst>
              <a:ext uri="{FF2B5EF4-FFF2-40B4-BE49-F238E27FC236}">
                <a16:creationId xmlns:a16="http://schemas.microsoft.com/office/drawing/2014/main" id="{2E561E92-C23C-44E5-B73C-54A7F13EE17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52888" y="2114550"/>
            <a:ext cx="914400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ID"/>
          </a:p>
        </p:txBody>
      </p:sp>
      <p:sp>
        <p:nvSpPr>
          <p:cNvPr id="117782" name="Text Box 22">
            <a:extLst>
              <a:ext uri="{FF2B5EF4-FFF2-40B4-BE49-F238E27FC236}">
                <a16:creationId xmlns:a16="http://schemas.microsoft.com/office/drawing/2014/main" id="{D700F7FC-DA8A-4E01-BEB6-396648EC24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6287" y="1981200"/>
            <a:ext cx="10645253" cy="36009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457200" indent="-4572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914400" indent="-4572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371600" indent="-4572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828800" indent="-4572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286000" indent="-4572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7432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2004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6576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1148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FontTx/>
              <a:buChar char="•"/>
            </a:pPr>
            <a:r>
              <a:rPr lang="en-US" altLang="en-US" b="1" dirty="0" err="1">
                <a:solidFill>
                  <a:schemeClr val="accent1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Konsep</a:t>
            </a:r>
            <a:r>
              <a:rPr lang="en-US" altLang="en-US" b="1" dirty="0">
                <a:solidFill>
                  <a:schemeClr val="accent1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id-ID" altLang="en-US" b="1" dirty="0">
                <a:solidFill>
                  <a:schemeClr val="accent1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Ukuran</a:t>
            </a:r>
            <a:r>
              <a:rPr lang="en-US" altLang="en-US" b="1" dirty="0">
                <a:solidFill>
                  <a:schemeClr val="accent1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altLang="en-US" b="1" dirty="0" err="1">
                <a:solidFill>
                  <a:schemeClr val="accent1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Pemusatan</a:t>
            </a:r>
            <a:r>
              <a:rPr lang="en-US" altLang="en-US" sz="1800" b="1" dirty="0">
                <a:cs typeface="Arial" panose="020B0604020202020204" pitchFamily="34" charset="0"/>
              </a:rPr>
              <a:t> </a:t>
            </a:r>
          </a:p>
          <a:p>
            <a:pPr eaLnBrk="1" hangingPunct="1"/>
            <a:r>
              <a:rPr lang="en-US" altLang="en-US" sz="1800" b="1" dirty="0">
                <a:cs typeface="Arial" panose="020B0604020202020204" pitchFamily="34" charset="0"/>
              </a:rPr>
              <a:t>	</a:t>
            </a:r>
            <a:r>
              <a:rPr lang="en-US" altLang="en-US" sz="2000" dirty="0" err="1">
                <a:latin typeface="Tahoma" panose="020B0604030504040204" pitchFamily="34" charset="0"/>
                <a:cs typeface="Arial" panose="020B0604020202020204" pitchFamily="34" charset="0"/>
              </a:rPr>
              <a:t>Nilai</a:t>
            </a:r>
            <a:r>
              <a:rPr lang="en-US" altLang="en-US" sz="2000" dirty="0">
                <a:latin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latin typeface="Tahoma" panose="020B0604030504040204" pitchFamily="34" charset="0"/>
                <a:cs typeface="Arial" panose="020B0604020202020204" pitchFamily="34" charset="0"/>
              </a:rPr>
              <a:t>tunggal</a:t>
            </a:r>
            <a:r>
              <a:rPr lang="en-US" altLang="en-US" sz="2000" dirty="0">
                <a:latin typeface="Tahoma" panose="020B0604030504040204" pitchFamily="34" charset="0"/>
                <a:cs typeface="Arial" panose="020B0604020202020204" pitchFamily="34" charset="0"/>
              </a:rPr>
              <a:t> yang </a:t>
            </a:r>
            <a:r>
              <a:rPr lang="en-US" altLang="en-US" sz="2000" dirty="0" err="1">
                <a:latin typeface="Tahoma" panose="020B0604030504040204" pitchFamily="34" charset="0"/>
                <a:cs typeface="Arial" panose="020B0604020202020204" pitchFamily="34" charset="0"/>
              </a:rPr>
              <a:t>mewakili</a:t>
            </a:r>
            <a:r>
              <a:rPr lang="en-US" altLang="en-US" sz="2000" dirty="0">
                <a:latin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latin typeface="Tahoma" panose="020B0604030504040204" pitchFamily="34" charset="0"/>
                <a:cs typeface="Arial" panose="020B0604020202020204" pitchFamily="34" charset="0"/>
              </a:rPr>
              <a:t>suatu</a:t>
            </a:r>
            <a:r>
              <a:rPr lang="en-US" altLang="en-US" sz="2000" dirty="0">
                <a:latin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latin typeface="Tahoma" panose="020B0604030504040204" pitchFamily="34" charset="0"/>
                <a:cs typeface="Arial" panose="020B0604020202020204" pitchFamily="34" charset="0"/>
              </a:rPr>
              <a:t>kumpulan</a:t>
            </a:r>
            <a:r>
              <a:rPr lang="en-US" altLang="en-US" sz="2000" dirty="0">
                <a:latin typeface="Tahoma" panose="020B0604030504040204" pitchFamily="34" charset="0"/>
                <a:cs typeface="Arial" panose="020B0604020202020204" pitchFamily="34" charset="0"/>
              </a:rPr>
              <a:t> data </a:t>
            </a:r>
            <a:r>
              <a:rPr lang="en-US" altLang="en-US" sz="2000" dirty="0" err="1">
                <a:latin typeface="Tahoma" panose="020B0604030504040204" pitchFamily="34" charset="0"/>
                <a:cs typeface="Arial" panose="020B0604020202020204" pitchFamily="34" charset="0"/>
              </a:rPr>
              <a:t>dan</a:t>
            </a:r>
            <a:r>
              <a:rPr lang="en-US" altLang="en-US" sz="2000" dirty="0">
                <a:latin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latin typeface="Tahoma" panose="020B0604030504040204" pitchFamily="34" charset="0"/>
                <a:cs typeface="Arial" panose="020B0604020202020204" pitchFamily="34" charset="0"/>
              </a:rPr>
              <a:t>menunjukkan</a:t>
            </a:r>
            <a:r>
              <a:rPr lang="en-US" altLang="en-US" sz="2000" dirty="0">
                <a:latin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latin typeface="Tahoma" panose="020B0604030504040204" pitchFamily="34" charset="0"/>
                <a:cs typeface="Arial" panose="020B0604020202020204" pitchFamily="34" charset="0"/>
              </a:rPr>
              <a:t>karakteristik</a:t>
            </a:r>
            <a:r>
              <a:rPr lang="en-US" altLang="en-US" sz="2000" dirty="0">
                <a:latin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latin typeface="Tahoma" panose="020B0604030504040204" pitchFamily="34" charset="0"/>
                <a:cs typeface="Arial" panose="020B0604020202020204" pitchFamily="34" charset="0"/>
              </a:rPr>
              <a:t>dari</a:t>
            </a:r>
            <a:r>
              <a:rPr lang="en-US" altLang="en-US" sz="2000" dirty="0">
                <a:latin typeface="Tahoma" panose="020B0604030504040204" pitchFamily="34" charset="0"/>
                <a:cs typeface="Arial" panose="020B0604020202020204" pitchFamily="34" charset="0"/>
              </a:rPr>
              <a:t> data.  </a:t>
            </a:r>
            <a:r>
              <a:rPr lang="en-US" altLang="en-US" sz="2000" dirty="0" err="1">
                <a:latin typeface="Tahoma" panose="020B0604030504040204" pitchFamily="34" charset="0"/>
                <a:cs typeface="Arial" panose="020B0604020202020204" pitchFamily="34" charset="0"/>
              </a:rPr>
              <a:t>Ukuran</a:t>
            </a:r>
            <a:r>
              <a:rPr lang="en-US" altLang="en-US" sz="2000" dirty="0">
                <a:latin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latin typeface="Tahoma" panose="020B0604030504040204" pitchFamily="34" charset="0"/>
                <a:cs typeface="Arial" panose="020B0604020202020204" pitchFamily="34" charset="0"/>
              </a:rPr>
              <a:t>pemusatan</a:t>
            </a:r>
            <a:r>
              <a:rPr lang="en-US" altLang="en-US" sz="2000" dirty="0">
                <a:latin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latin typeface="Tahoma" panose="020B0604030504040204" pitchFamily="34" charset="0"/>
                <a:cs typeface="Arial" panose="020B0604020202020204" pitchFamily="34" charset="0"/>
              </a:rPr>
              <a:t>menunjukkan</a:t>
            </a:r>
            <a:r>
              <a:rPr lang="en-US" altLang="en-US" sz="2000" dirty="0">
                <a:latin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latin typeface="Tahoma" panose="020B0604030504040204" pitchFamily="34" charset="0"/>
                <a:cs typeface="Arial" panose="020B0604020202020204" pitchFamily="34" charset="0"/>
              </a:rPr>
              <a:t>pusat</a:t>
            </a:r>
            <a:r>
              <a:rPr lang="en-US" altLang="en-US" sz="2000" dirty="0">
                <a:latin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latin typeface="Tahoma" panose="020B0604030504040204" pitchFamily="34" charset="0"/>
                <a:cs typeface="Arial" panose="020B0604020202020204" pitchFamily="34" charset="0"/>
              </a:rPr>
              <a:t>dari</a:t>
            </a:r>
            <a:r>
              <a:rPr lang="en-US" altLang="en-US" sz="2000" dirty="0">
                <a:latin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latin typeface="Tahoma" panose="020B0604030504040204" pitchFamily="34" charset="0"/>
                <a:cs typeface="Arial" panose="020B0604020202020204" pitchFamily="34" charset="0"/>
              </a:rPr>
              <a:t>nilai</a:t>
            </a:r>
            <a:r>
              <a:rPr lang="en-US" altLang="en-US" sz="2000" dirty="0">
                <a:latin typeface="Tahoma" panose="020B0604030504040204" pitchFamily="34" charset="0"/>
                <a:cs typeface="Arial" panose="020B0604020202020204" pitchFamily="34" charset="0"/>
              </a:rPr>
              <a:t> data.</a:t>
            </a:r>
            <a:r>
              <a:rPr lang="en-US" altLang="en-US" sz="2000" dirty="0">
                <a:latin typeface="Tahoma" panose="020B0604030504040204" pitchFamily="34" charset="0"/>
              </a:rPr>
              <a:t> </a:t>
            </a:r>
          </a:p>
          <a:p>
            <a:pPr eaLnBrk="1" hangingPunct="1"/>
            <a:endParaRPr lang="en-US" altLang="en-US" sz="2000" dirty="0">
              <a:latin typeface="Tahoma" panose="020B0604030504040204" pitchFamily="34" charset="0"/>
            </a:endParaRPr>
          </a:p>
          <a:p>
            <a:pPr eaLnBrk="1" hangingPunct="1">
              <a:buFontTx/>
              <a:buChar char="•"/>
            </a:pPr>
            <a:r>
              <a:rPr lang="en-US" altLang="en-US" b="1" dirty="0" err="1">
                <a:solidFill>
                  <a:schemeClr val="accent1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Contoh</a:t>
            </a:r>
            <a:r>
              <a:rPr lang="en-US" altLang="en-US" b="1" dirty="0">
                <a:solidFill>
                  <a:schemeClr val="accent1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altLang="en-US" b="1" dirty="0" err="1">
                <a:solidFill>
                  <a:schemeClr val="accent1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pemakaian</a:t>
            </a:r>
            <a:r>
              <a:rPr lang="en-US" altLang="en-US" b="1" dirty="0">
                <a:solidFill>
                  <a:schemeClr val="accent1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altLang="en-US" b="1" dirty="0" err="1">
                <a:solidFill>
                  <a:schemeClr val="accent1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ukuran</a:t>
            </a:r>
            <a:r>
              <a:rPr lang="en-US" altLang="en-US" b="1" dirty="0">
                <a:solidFill>
                  <a:schemeClr val="accent1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altLang="en-US" b="1" dirty="0" err="1">
                <a:solidFill>
                  <a:schemeClr val="accent1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pemusatan</a:t>
            </a:r>
            <a:endParaRPr lang="en-US" altLang="en-US" b="1" dirty="0">
              <a:solidFill>
                <a:schemeClr val="accent1"/>
              </a:solidFill>
              <a:latin typeface="Tahoma" panose="020B0604030504040204" pitchFamily="34" charset="0"/>
              <a:cs typeface="Arial" panose="020B0604020202020204" pitchFamily="34" charset="0"/>
            </a:endParaRPr>
          </a:p>
          <a:p>
            <a:pPr eaLnBrk="1" hangingPunct="1"/>
            <a:r>
              <a:rPr lang="en-US" altLang="en-US" sz="1800" b="1" dirty="0"/>
              <a:t>	</a:t>
            </a:r>
            <a:r>
              <a:rPr lang="en-US" altLang="en-US" sz="2000" b="1" dirty="0">
                <a:latin typeface="Tahoma" panose="020B0604030504040204" pitchFamily="34" charset="0"/>
              </a:rPr>
              <a:t>(a) </a:t>
            </a:r>
            <a:r>
              <a:rPr lang="en-US" altLang="en-US" sz="2000" dirty="0" err="1">
                <a:latin typeface="Tahoma" panose="020B0604030504040204" pitchFamily="34" charset="0"/>
              </a:rPr>
              <a:t>Berapa</a:t>
            </a:r>
            <a:r>
              <a:rPr lang="en-US" altLang="en-US" sz="2000" dirty="0">
                <a:latin typeface="Tahoma" panose="020B0604030504040204" pitchFamily="34" charset="0"/>
              </a:rPr>
              <a:t> rata-rata IPK </a:t>
            </a:r>
            <a:r>
              <a:rPr lang="en-US" altLang="en-US" sz="2000" dirty="0" err="1">
                <a:latin typeface="Tahoma" panose="020B0604030504040204" pitchFamily="34" charset="0"/>
              </a:rPr>
              <a:t>mahasiswa</a:t>
            </a:r>
            <a:r>
              <a:rPr lang="en-US" altLang="en-US" sz="2000" dirty="0">
                <a:latin typeface="Tahoma" panose="020B0604030504040204" pitchFamily="34" charset="0"/>
              </a:rPr>
              <a:t> </a:t>
            </a:r>
            <a:r>
              <a:rPr lang="en-US" altLang="en-US" sz="2000" dirty="0" err="1">
                <a:latin typeface="Tahoma" panose="020B0604030504040204" pitchFamily="34" charset="0"/>
              </a:rPr>
              <a:t>Unib</a:t>
            </a:r>
            <a:r>
              <a:rPr lang="en-US" altLang="en-US" sz="2000" dirty="0">
                <a:latin typeface="Tahoma" panose="020B0604030504040204" pitchFamily="34" charset="0"/>
              </a:rPr>
              <a:t>?</a:t>
            </a:r>
          </a:p>
          <a:p>
            <a:pPr eaLnBrk="1" hangingPunct="1"/>
            <a:r>
              <a:rPr lang="en-US" altLang="en-US" sz="2000" dirty="0">
                <a:latin typeface="Tahoma" panose="020B0604030504040204" pitchFamily="34" charset="0"/>
              </a:rPr>
              <a:t>      (b) </a:t>
            </a:r>
            <a:r>
              <a:rPr lang="en-US" altLang="en-US" sz="2000" dirty="0" err="1">
                <a:latin typeface="Tahoma" panose="020B0604030504040204" pitchFamily="34" charset="0"/>
              </a:rPr>
              <a:t>Berapa</a:t>
            </a:r>
            <a:r>
              <a:rPr lang="en-US" altLang="en-US" sz="2000" dirty="0">
                <a:latin typeface="Tahoma" panose="020B0604030504040204" pitchFamily="34" charset="0"/>
              </a:rPr>
              <a:t> rata-rata </a:t>
            </a:r>
            <a:r>
              <a:rPr lang="en-US" altLang="en-US" sz="2000" dirty="0" err="1">
                <a:latin typeface="Tahoma" panose="020B0604030504040204" pitchFamily="34" charset="0"/>
              </a:rPr>
              <a:t>usia</a:t>
            </a:r>
            <a:r>
              <a:rPr lang="en-US" altLang="en-US" sz="2000" dirty="0">
                <a:latin typeface="Tahoma" panose="020B0604030504040204" pitchFamily="34" charset="0"/>
              </a:rPr>
              <a:t> </a:t>
            </a:r>
            <a:r>
              <a:rPr lang="en-US" altLang="en-US" sz="2000" dirty="0" err="1">
                <a:latin typeface="Tahoma" panose="020B0604030504040204" pitchFamily="34" charset="0"/>
              </a:rPr>
              <a:t>mahasiswa</a:t>
            </a:r>
            <a:r>
              <a:rPr lang="en-US" altLang="en-US" sz="2000" dirty="0">
                <a:latin typeface="Tahoma" panose="020B0604030504040204" pitchFamily="34" charset="0"/>
              </a:rPr>
              <a:t> Program </a:t>
            </a:r>
            <a:r>
              <a:rPr lang="en-US" altLang="en-US" sz="2000" dirty="0" err="1">
                <a:latin typeface="Tahoma" panose="020B0604030504040204" pitchFamily="34" charset="0"/>
              </a:rPr>
              <a:t>Doktor</a:t>
            </a:r>
            <a:r>
              <a:rPr lang="en-US" altLang="en-US" sz="2000" dirty="0">
                <a:latin typeface="Tahoma" panose="020B0604030504040204" pitchFamily="34" charset="0"/>
              </a:rPr>
              <a:t> </a:t>
            </a:r>
            <a:r>
              <a:rPr lang="en-US" altLang="en-US" sz="2000" dirty="0" err="1">
                <a:latin typeface="Tahoma" panose="020B0604030504040204" pitchFamily="34" charset="0"/>
              </a:rPr>
              <a:t>Pendidikan</a:t>
            </a:r>
            <a:r>
              <a:rPr lang="en-US" altLang="en-US" sz="2000" dirty="0">
                <a:latin typeface="Tahoma" panose="020B0604030504040204" pitchFamily="34" charset="0"/>
              </a:rPr>
              <a:t> FKIP </a:t>
            </a:r>
            <a:r>
              <a:rPr lang="en-US" altLang="en-US" sz="2000" dirty="0" err="1">
                <a:latin typeface="Tahoma" panose="020B0604030504040204" pitchFamily="34" charset="0"/>
              </a:rPr>
              <a:t>Unib</a:t>
            </a:r>
            <a:r>
              <a:rPr lang="en-US" altLang="en-US" sz="2000" dirty="0">
                <a:latin typeface="Tahoma" panose="020B0604030504040204" pitchFamily="34" charset="0"/>
              </a:rPr>
              <a:t>?</a:t>
            </a:r>
          </a:p>
          <a:p>
            <a:r>
              <a:rPr lang="en-US" altLang="en-US" sz="2000" dirty="0">
                <a:latin typeface="Tahoma" panose="020B0604030504040204" pitchFamily="34" charset="0"/>
              </a:rPr>
              <a:t>	(c) </a:t>
            </a:r>
            <a:r>
              <a:rPr lang="en-US" altLang="en-US" sz="2000" dirty="0" err="1">
                <a:latin typeface="Tahoma" panose="020B0604030504040204" pitchFamily="34" charset="0"/>
              </a:rPr>
              <a:t>Berapa</a:t>
            </a:r>
            <a:r>
              <a:rPr lang="en-US" altLang="en-US" sz="2000" dirty="0">
                <a:latin typeface="Tahoma" panose="020B0604030504040204" pitchFamily="34" charset="0"/>
              </a:rPr>
              <a:t> rata-rata </a:t>
            </a:r>
            <a:r>
              <a:rPr lang="en-US" altLang="en-US" sz="2000" dirty="0" err="1">
                <a:latin typeface="Tahoma" panose="020B0604030504040204" pitchFamily="34" charset="0"/>
              </a:rPr>
              <a:t>dana</a:t>
            </a:r>
            <a:r>
              <a:rPr lang="en-US" altLang="en-US" sz="2000" dirty="0">
                <a:latin typeface="Tahoma" panose="020B0604030504040204" pitchFamily="34" charset="0"/>
              </a:rPr>
              <a:t> yang </a:t>
            </a:r>
            <a:r>
              <a:rPr lang="en-US" altLang="en-US" sz="2000" dirty="0" err="1">
                <a:latin typeface="Tahoma" panose="020B0604030504040204" pitchFamily="34" charset="0"/>
              </a:rPr>
              <a:t>dikeluarkan</a:t>
            </a:r>
            <a:r>
              <a:rPr lang="en-US" altLang="en-US" sz="2000" dirty="0">
                <a:latin typeface="Tahoma" panose="020B0604030504040204" pitchFamily="34" charset="0"/>
              </a:rPr>
              <a:t>  </a:t>
            </a:r>
            <a:r>
              <a:rPr lang="en-US" altLang="en-US" sz="2000" dirty="0" err="1">
                <a:latin typeface="Tahoma" panose="020B0604030504040204" pitchFamily="34" charset="0"/>
              </a:rPr>
              <a:t>tiap</a:t>
            </a:r>
            <a:r>
              <a:rPr lang="en-US" altLang="en-US" sz="2000" dirty="0">
                <a:latin typeface="Tahoma" panose="020B0604030504040204" pitchFamily="34" charset="0"/>
              </a:rPr>
              <a:t> </a:t>
            </a:r>
            <a:r>
              <a:rPr lang="en-US" altLang="en-US" sz="2000" dirty="0" err="1">
                <a:latin typeface="Tahoma" panose="020B0604030504040204" pitchFamily="34" charset="0"/>
              </a:rPr>
              <a:t>tahun</a:t>
            </a:r>
            <a:r>
              <a:rPr lang="en-US" altLang="en-US" sz="2000" dirty="0">
                <a:latin typeface="Tahoma" panose="020B0604030504040204" pitchFamily="34" charset="0"/>
              </a:rPr>
              <a:t> </a:t>
            </a:r>
            <a:r>
              <a:rPr lang="en-US" altLang="en-US" sz="2000" dirty="0" err="1">
                <a:latin typeface="Tahoma" panose="020B0604030504040204" pitchFamily="34" charset="0"/>
              </a:rPr>
              <a:t>oleh</a:t>
            </a:r>
            <a:r>
              <a:rPr lang="en-US" altLang="en-US" sz="2000" dirty="0">
                <a:latin typeface="Tahoma" panose="020B0604030504040204" pitchFamily="34" charset="0"/>
              </a:rPr>
              <a:t> </a:t>
            </a:r>
            <a:r>
              <a:rPr lang="en-US" altLang="en-US" sz="2000" dirty="0" err="1">
                <a:latin typeface="Tahoma" panose="020B0604030504040204" pitchFamily="34" charset="0"/>
              </a:rPr>
              <a:t>mahasiswa</a:t>
            </a:r>
            <a:r>
              <a:rPr lang="en-US" altLang="en-US" sz="2000" dirty="0">
                <a:latin typeface="Tahoma" panose="020B0604030504040204" pitchFamily="34" charset="0"/>
              </a:rPr>
              <a:t> Program </a:t>
            </a:r>
            <a:r>
              <a:rPr lang="en-US" altLang="en-US" sz="2000" dirty="0" err="1">
                <a:latin typeface="Tahoma" panose="020B0604030504040204" pitchFamily="34" charset="0"/>
              </a:rPr>
              <a:t>Doktor</a:t>
            </a:r>
            <a:r>
              <a:rPr lang="en-US" altLang="en-US" sz="2000" dirty="0">
                <a:latin typeface="Tahoma" panose="020B0604030504040204" pitchFamily="34" charset="0"/>
              </a:rPr>
              <a:t> </a:t>
            </a:r>
            <a:r>
              <a:rPr lang="en-US" altLang="en-US" sz="2000" dirty="0" err="1">
                <a:latin typeface="Tahoma" panose="020B0604030504040204" pitchFamily="34" charset="0"/>
              </a:rPr>
              <a:t>Pendidikan</a:t>
            </a:r>
            <a:r>
              <a:rPr lang="en-US" altLang="en-US" sz="2000" dirty="0">
                <a:latin typeface="Tahoma" panose="020B0604030504040204" pitchFamily="34" charset="0"/>
              </a:rPr>
              <a:t> FKIP </a:t>
            </a:r>
            <a:r>
              <a:rPr lang="en-US" altLang="en-US" sz="2000" dirty="0" err="1">
                <a:latin typeface="Tahoma" panose="020B0604030504040204" pitchFamily="34" charset="0"/>
              </a:rPr>
              <a:t>Unib</a:t>
            </a:r>
            <a:r>
              <a:rPr lang="en-US" altLang="en-US" sz="2000" dirty="0">
                <a:latin typeface="Tahoma" panose="020B0604030504040204" pitchFamily="34" charset="0"/>
              </a:rPr>
              <a:t>?</a:t>
            </a:r>
          </a:p>
          <a:p>
            <a:r>
              <a:rPr lang="en-US" altLang="en-US" sz="2000" dirty="0">
                <a:latin typeface="Tahoma" panose="020B0604030504040204" pitchFamily="34" charset="0"/>
              </a:rPr>
              <a:t> 	(d) </a:t>
            </a:r>
            <a:r>
              <a:rPr lang="en-US" altLang="en-US" sz="2000" dirty="0" err="1">
                <a:latin typeface="Tahoma" panose="020B0604030504040204" pitchFamily="34" charset="0"/>
              </a:rPr>
              <a:t>Berapa</a:t>
            </a:r>
            <a:r>
              <a:rPr lang="en-US" altLang="en-US" sz="2000" dirty="0">
                <a:latin typeface="Tahoma" panose="020B0604030504040204" pitchFamily="34" charset="0"/>
              </a:rPr>
              <a:t> rata-rata </a:t>
            </a:r>
            <a:r>
              <a:rPr lang="en-US" altLang="en-US" sz="2000" dirty="0" err="1">
                <a:latin typeface="Tahoma" panose="020B0604030504040204" pitchFamily="34" charset="0"/>
              </a:rPr>
              <a:t>waktu</a:t>
            </a:r>
            <a:r>
              <a:rPr lang="en-US" altLang="en-US" sz="2000" dirty="0">
                <a:latin typeface="Tahoma" panose="020B0604030504040204" pitchFamily="34" charset="0"/>
              </a:rPr>
              <a:t> yang </a:t>
            </a:r>
            <a:r>
              <a:rPr lang="en-US" altLang="en-US" sz="2000" dirty="0" err="1">
                <a:latin typeface="Tahoma" panose="020B0604030504040204" pitchFamily="34" charset="0"/>
              </a:rPr>
              <a:t>disediakan</a:t>
            </a:r>
            <a:r>
              <a:rPr lang="en-US" altLang="en-US" sz="2000" dirty="0">
                <a:latin typeface="Tahoma" panose="020B0604030504040204" pitchFamily="34" charset="0"/>
              </a:rPr>
              <a:t> </a:t>
            </a:r>
            <a:r>
              <a:rPr lang="en-US" altLang="en-US" sz="2000" dirty="0" err="1">
                <a:latin typeface="Tahoma" panose="020B0604030504040204" pitchFamily="34" charset="0"/>
              </a:rPr>
              <a:t>untuk</a:t>
            </a:r>
            <a:r>
              <a:rPr lang="en-US" altLang="en-US" sz="2000" dirty="0">
                <a:latin typeface="Tahoma" panose="020B0604030504040204" pitchFamily="34" charset="0"/>
              </a:rPr>
              <a:t> </a:t>
            </a:r>
            <a:r>
              <a:rPr lang="en-US" altLang="en-US" sz="2000" dirty="0" err="1">
                <a:latin typeface="Tahoma" panose="020B0604030504040204" pitchFamily="34" charset="0"/>
              </a:rPr>
              <a:t>belajar</a:t>
            </a:r>
            <a:r>
              <a:rPr lang="en-US" altLang="en-US" sz="2000" dirty="0">
                <a:latin typeface="Tahoma" panose="020B0604030504040204" pitchFamily="34" charset="0"/>
              </a:rPr>
              <a:t> </a:t>
            </a:r>
            <a:r>
              <a:rPr lang="en-US" altLang="en-US" sz="2000" dirty="0" err="1">
                <a:latin typeface="Tahoma" panose="020B0604030504040204" pitchFamily="34" charset="0"/>
              </a:rPr>
              <a:t>mandiri</a:t>
            </a:r>
            <a:r>
              <a:rPr lang="en-US" altLang="en-US" sz="2000" dirty="0">
                <a:latin typeface="Tahoma" panose="020B0604030504040204" pitchFamily="34" charset="0"/>
              </a:rPr>
              <a:t> </a:t>
            </a:r>
            <a:r>
              <a:rPr lang="en-US" altLang="en-US" sz="2000" dirty="0" err="1">
                <a:latin typeface="Tahoma" panose="020B0604030504040204" pitchFamily="34" charset="0"/>
              </a:rPr>
              <a:t>oleh</a:t>
            </a:r>
            <a:r>
              <a:rPr lang="en-US" altLang="en-US" sz="2000" dirty="0">
                <a:latin typeface="Tahoma" panose="020B0604030504040204" pitchFamily="34" charset="0"/>
              </a:rPr>
              <a:t> </a:t>
            </a:r>
            <a:r>
              <a:rPr lang="en-US" altLang="en-US" sz="2000" dirty="0" err="1">
                <a:latin typeface="Tahoma" panose="020B0604030504040204" pitchFamily="34" charset="0"/>
              </a:rPr>
              <a:t>mahasiswa</a:t>
            </a:r>
            <a:r>
              <a:rPr lang="en-US" altLang="en-US" sz="2000" dirty="0">
                <a:latin typeface="Tahoma" panose="020B0604030504040204" pitchFamily="34" charset="0"/>
              </a:rPr>
              <a:t> Program </a:t>
            </a:r>
            <a:r>
              <a:rPr lang="en-US" altLang="en-US" sz="2000" dirty="0" err="1">
                <a:latin typeface="Tahoma" panose="020B0604030504040204" pitchFamily="34" charset="0"/>
              </a:rPr>
              <a:t>Doktor</a:t>
            </a:r>
            <a:r>
              <a:rPr lang="en-US" altLang="en-US" sz="2000" dirty="0">
                <a:latin typeface="Tahoma" panose="020B0604030504040204" pitchFamily="34" charset="0"/>
              </a:rPr>
              <a:t> </a:t>
            </a:r>
            <a:r>
              <a:rPr lang="en-US" altLang="en-US" sz="2000" dirty="0" err="1">
                <a:latin typeface="Tahoma" panose="020B0604030504040204" pitchFamily="34" charset="0"/>
              </a:rPr>
              <a:t>Pendidikan</a:t>
            </a:r>
            <a:r>
              <a:rPr lang="en-US" altLang="en-US" sz="2000" dirty="0">
                <a:latin typeface="Tahoma" panose="020B0604030504040204" pitchFamily="34" charset="0"/>
              </a:rPr>
              <a:t> FKIP </a:t>
            </a:r>
            <a:r>
              <a:rPr lang="en-US" altLang="en-US" sz="2000" dirty="0" err="1">
                <a:latin typeface="Tahoma" panose="020B0604030504040204" pitchFamily="34" charset="0"/>
              </a:rPr>
              <a:t>Unib</a:t>
            </a:r>
            <a:r>
              <a:rPr lang="en-US" altLang="en-US" sz="2000" dirty="0">
                <a:latin typeface="Tahoma" panose="020B0604030504040204" pitchFamily="34" charset="0"/>
              </a:rPr>
              <a:t> </a:t>
            </a:r>
            <a:r>
              <a:rPr lang="en-US" altLang="en-US" sz="2000" dirty="0" err="1">
                <a:latin typeface="Tahoma" panose="020B0604030504040204" pitchFamily="34" charset="0"/>
              </a:rPr>
              <a:t>setiap</a:t>
            </a:r>
            <a:r>
              <a:rPr lang="en-US" altLang="en-US" sz="2000" dirty="0">
                <a:latin typeface="Tahoma" panose="020B0604030504040204" pitchFamily="34" charset="0"/>
              </a:rPr>
              <a:t> </a:t>
            </a:r>
            <a:r>
              <a:rPr lang="en-US" altLang="en-US" sz="2000" dirty="0" err="1">
                <a:latin typeface="Tahoma" panose="020B0604030504040204" pitchFamily="34" charset="0"/>
              </a:rPr>
              <a:t>minggu</a:t>
            </a:r>
            <a:r>
              <a:rPr lang="en-US" altLang="en-US" sz="2000" dirty="0">
                <a:latin typeface="Tahoma" panose="020B0604030504040204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2231991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9FBA90-0B24-4637-9A63-C40734304E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fontAlgn="base">
              <a:lnSpc>
                <a:spcPct val="107000"/>
              </a:lnSpc>
              <a:spcBef>
                <a:spcPts val="200"/>
              </a:spcBef>
              <a:spcAft>
                <a:spcPts val="750"/>
              </a:spcAft>
            </a:pPr>
            <a:r>
              <a:rPr lang="en-ID" sz="28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Mean (</a:t>
            </a:r>
            <a:r>
              <a:rPr lang="en-ID" sz="2800" b="1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rataan</a:t>
            </a:r>
            <a:r>
              <a:rPr lang="en-ID" sz="28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ID" sz="2800" b="1" dirty="0">
              <a:solidFill>
                <a:srgbClr val="2F5496"/>
              </a:solidFill>
              <a:effectLst/>
              <a:latin typeface="Calibri Light" panose="020F03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811F12-80F2-4C99-9C04-9B7EB9E26F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33525"/>
            <a:ext cx="10515600" cy="4643438"/>
          </a:xfrm>
        </p:spPr>
        <p:txBody>
          <a:bodyPr/>
          <a:lstStyle/>
          <a:p>
            <a:pPr marL="0" indent="0" algn="just">
              <a:buNone/>
            </a:pPr>
            <a:r>
              <a:rPr lang="en-ID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Mean </a:t>
            </a:r>
            <a:r>
              <a:rPr lang="en-ID" sz="1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adalah</a:t>
            </a:r>
            <a:r>
              <a:rPr lang="en-ID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ID" sz="1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nilai</a:t>
            </a:r>
            <a:r>
              <a:rPr lang="en-ID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rata-rata </a:t>
            </a:r>
            <a:r>
              <a:rPr lang="en-ID" sz="1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dari</a:t>
            </a:r>
            <a:r>
              <a:rPr lang="en-ID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ID" sz="1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beberapa</a:t>
            </a:r>
            <a:r>
              <a:rPr lang="en-ID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ID" sz="1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buah</a:t>
            </a:r>
            <a:r>
              <a:rPr lang="en-ID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data. Nilai mean </a:t>
            </a:r>
            <a:r>
              <a:rPr lang="en-ID" sz="1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dapat</a:t>
            </a:r>
            <a:r>
              <a:rPr lang="en-ID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ID" sz="1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ditentukan</a:t>
            </a:r>
            <a:r>
              <a:rPr lang="en-ID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ID" sz="1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dengan</a:t>
            </a:r>
            <a:r>
              <a:rPr lang="en-ID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ID" sz="1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membagi</a:t>
            </a:r>
            <a:r>
              <a:rPr lang="en-ID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ID" sz="1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jumlah</a:t>
            </a:r>
            <a:r>
              <a:rPr lang="en-ID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data </a:t>
            </a:r>
            <a:r>
              <a:rPr lang="en-ID" sz="1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dengan</a:t>
            </a:r>
            <a:r>
              <a:rPr lang="en-ID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ID" sz="1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banyaknya</a:t>
            </a:r>
            <a:r>
              <a:rPr lang="en-ID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data. Mean (</a:t>
            </a:r>
            <a:r>
              <a:rPr lang="en-ID" sz="1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rataan</a:t>
            </a:r>
            <a:r>
              <a:rPr lang="en-ID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) </a:t>
            </a:r>
            <a:r>
              <a:rPr lang="en-ID" sz="1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dapat</a:t>
            </a:r>
            <a:r>
              <a:rPr lang="en-ID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ID" sz="1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dicari</a:t>
            </a:r>
            <a:r>
              <a:rPr lang="en-ID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ID" sz="1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dari</a:t>
            </a:r>
            <a:r>
              <a:rPr lang="en-ID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ID" sz="1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berbagai</a:t>
            </a:r>
            <a:r>
              <a:rPr lang="en-ID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ID" sz="1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jenis</a:t>
            </a:r>
            <a:r>
              <a:rPr lang="en-ID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data </a:t>
            </a:r>
            <a:r>
              <a:rPr lang="en-ID" sz="1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tunggal</a:t>
            </a:r>
            <a:r>
              <a:rPr lang="en-ID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ID" sz="1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atau</a:t>
            </a:r>
            <a:r>
              <a:rPr lang="en-ID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data </a:t>
            </a:r>
            <a:r>
              <a:rPr lang="en-ID" sz="1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kelompok</a:t>
            </a:r>
            <a:r>
              <a:rPr lang="en-ID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ID" sz="1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dengan</a:t>
            </a:r>
            <a:r>
              <a:rPr lang="en-ID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ID" sz="1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rumus</a:t>
            </a:r>
            <a:r>
              <a:rPr lang="en-ID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ID" sz="1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berikut</a:t>
            </a:r>
            <a:r>
              <a:rPr lang="en-ID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:</a:t>
            </a:r>
            <a:endParaRPr lang="en-ID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139D02F-4C1C-49BB-BC1C-B9537C6277A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6250" t="26621" r="25703" b="15139"/>
          <a:stretch/>
        </p:blipFill>
        <p:spPr>
          <a:xfrm>
            <a:off x="2905125" y="2378074"/>
            <a:ext cx="5857875" cy="3994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97740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439B00-A200-49B7-BC90-A38B6E11B9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58800"/>
          </a:xfrm>
        </p:spPr>
        <p:txBody>
          <a:bodyPr>
            <a:normAutofit/>
          </a:bodyPr>
          <a:lstStyle/>
          <a:p>
            <a:r>
              <a:rPr lang="en-ID" sz="28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Median (Nilai Tengah)</a:t>
            </a:r>
            <a:endParaRPr lang="en-ID" sz="28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153659-3216-46B5-B272-174EB865E8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38225"/>
            <a:ext cx="10515600" cy="5138738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Median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suatu</a:t>
            </a:r>
            <a:r>
              <a:rPr lang="en-US" dirty="0"/>
              <a:t> </a:t>
            </a:r>
            <a:r>
              <a:rPr lang="en-US" dirty="0" err="1"/>
              <a:t>nilai</a:t>
            </a:r>
            <a:r>
              <a:rPr lang="en-US" dirty="0"/>
              <a:t> yang </a:t>
            </a:r>
            <a:r>
              <a:rPr lang="en-US" dirty="0" err="1"/>
              <a:t>membagi</a:t>
            </a:r>
            <a:r>
              <a:rPr lang="en-US" dirty="0"/>
              <a:t> data </a:t>
            </a:r>
            <a:r>
              <a:rPr lang="en-US" dirty="0" err="1"/>
              <a:t>menjadi</a:t>
            </a:r>
            <a:r>
              <a:rPr lang="en-US" dirty="0"/>
              <a:t> </a:t>
            </a:r>
            <a:r>
              <a:rPr lang="en-US" dirty="0" err="1"/>
              <a:t>dua</a:t>
            </a:r>
            <a:r>
              <a:rPr lang="en-US" dirty="0"/>
              <a:t> </a:t>
            </a:r>
            <a:r>
              <a:rPr lang="en-US" dirty="0" err="1"/>
              <a:t>bagian</a:t>
            </a:r>
            <a:r>
              <a:rPr lang="en-US" dirty="0"/>
              <a:t> yang </a:t>
            </a:r>
            <a:r>
              <a:rPr lang="en-US" dirty="0" err="1"/>
              <a:t>sama</a:t>
            </a:r>
            <a:r>
              <a:rPr lang="en-US" dirty="0"/>
              <a:t> </a:t>
            </a:r>
            <a:r>
              <a:rPr lang="en-US" dirty="0" err="1"/>
              <a:t>banyaknya</a:t>
            </a:r>
            <a:r>
              <a:rPr lang="en-US" dirty="0"/>
              <a:t> </a:t>
            </a:r>
            <a:r>
              <a:rPr lang="en-US" dirty="0" err="1"/>
              <a:t>setelah</a:t>
            </a:r>
            <a:r>
              <a:rPr lang="en-US" dirty="0"/>
              <a:t> data </a:t>
            </a:r>
            <a:r>
              <a:rPr lang="en-US" dirty="0" err="1"/>
              <a:t>tersebut</a:t>
            </a:r>
            <a:r>
              <a:rPr lang="en-US" dirty="0"/>
              <a:t> </a:t>
            </a:r>
            <a:r>
              <a:rPr lang="en-US" dirty="0" err="1"/>
              <a:t>diurutkan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yang </a:t>
            </a:r>
            <a:r>
              <a:rPr lang="en-US" dirty="0" err="1"/>
              <a:t>terkecil</a:t>
            </a:r>
            <a:r>
              <a:rPr lang="en-US" dirty="0"/>
              <a:t> </a:t>
            </a:r>
            <a:r>
              <a:rPr lang="en-US" dirty="0" err="1"/>
              <a:t>sampai</a:t>
            </a:r>
            <a:r>
              <a:rPr lang="en-US" dirty="0"/>
              <a:t> yang </a:t>
            </a:r>
            <a:r>
              <a:rPr lang="en-US" dirty="0" err="1"/>
              <a:t>besar</a:t>
            </a:r>
            <a:r>
              <a:rPr lang="en-US" dirty="0"/>
              <a:t>.</a:t>
            </a:r>
          </a:p>
          <a:p>
            <a:pPr marL="0" indent="0">
              <a:buNone/>
            </a:pPr>
            <a:r>
              <a:rPr lang="en-US" dirty="0" err="1"/>
              <a:t>Misalkan</a:t>
            </a:r>
            <a:r>
              <a:rPr lang="en-US" dirty="0"/>
              <a:t> </a:t>
            </a:r>
            <a:r>
              <a:rPr lang="en-US" dirty="0" err="1"/>
              <a:t>terdapat</a:t>
            </a:r>
            <a:r>
              <a:rPr lang="en-US" dirty="0"/>
              <a:t> data                          </a:t>
            </a:r>
            <a:r>
              <a:rPr lang="en-US" dirty="0" err="1"/>
              <a:t>dengan</a:t>
            </a:r>
            <a:r>
              <a:rPr lang="en-US" dirty="0"/>
              <a:t>                                  Median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diketahui</a:t>
            </a:r>
            <a:r>
              <a:rPr lang="en-US" dirty="0"/>
              <a:t> </a:t>
            </a:r>
            <a:r>
              <a:rPr lang="en-US" dirty="0" err="1"/>
              <a:t>yaitu</a:t>
            </a:r>
            <a:r>
              <a:rPr lang="en-US" dirty="0"/>
              <a:t>:</a:t>
            </a:r>
          </a:p>
          <a:p>
            <a:pPr marL="0" indent="0">
              <a:buNone/>
            </a:pPr>
            <a:endParaRPr lang="en-ID" dirty="0"/>
          </a:p>
        </p:txBody>
      </p:sp>
      <p:pic>
        <p:nvPicPr>
          <p:cNvPr id="47" name="Picture 46" descr="x_1,x_2,\cdots,x_n">
            <a:extLst>
              <a:ext uri="{FF2B5EF4-FFF2-40B4-BE49-F238E27FC236}">
                <a16:creationId xmlns:a16="http://schemas.microsoft.com/office/drawing/2014/main" id="{95519A05-6D57-4B91-8350-01E1F883A9B8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2780" y="2475832"/>
            <a:ext cx="1796716" cy="200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48" name="Picture 47" descr="x_1 &lt; x_2 &lt; \cdots &lt; x_n">
            <a:extLst>
              <a:ext uri="{FF2B5EF4-FFF2-40B4-BE49-F238E27FC236}">
                <a16:creationId xmlns:a16="http://schemas.microsoft.com/office/drawing/2014/main" id="{DDDF992F-01A2-41A1-96FA-2EB9FFEC72A6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7661" y="2399630"/>
            <a:ext cx="2040690" cy="27689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6" name="Picture 22" descr="M_e = x \frac{n+1}{2}">
            <a:extLst>
              <a:ext uri="{FF2B5EF4-FFF2-40B4-BE49-F238E27FC236}">
                <a16:creationId xmlns:a16="http://schemas.microsoft.com/office/drawing/2014/main" id="{5D56F5A7-8A81-4AF6-803B-9CF1DD80DD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4517" y="3429000"/>
            <a:ext cx="1338263" cy="343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65" name="Picture 21" descr="M_e = \frac{1}{2}(x\frac{1}{2} + x\frac{n}{2}+1)">
            <a:extLst>
              <a:ext uri="{FF2B5EF4-FFF2-40B4-BE49-F238E27FC236}">
                <a16:creationId xmlns:a16="http://schemas.microsoft.com/office/drawing/2014/main" id="{CA2EBBCF-1BC0-45A0-96C7-F0118FB422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4517" y="4081948"/>
            <a:ext cx="2585972" cy="3447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7C68A68B-8811-4488-B067-4259838A99E5}"/>
              </a:ext>
            </a:extLst>
          </p:cNvPr>
          <p:cNvSpPr txBox="1"/>
          <p:nvPr/>
        </p:nvSpPr>
        <p:spPr>
          <a:xfrm>
            <a:off x="942975" y="3371850"/>
            <a:ext cx="19240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Jika n </a:t>
            </a:r>
            <a:r>
              <a:rPr lang="en-US" sz="2000" dirty="0" err="1"/>
              <a:t>ganjil</a:t>
            </a:r>
            <a:endParaRPr lang="en-ID" sz="2000" dirty="0"/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0010134E-4F2B-4661-8318-77263EB00B0C}"/>
              </a:ext>
            </a:extLst>
          </p:cNvPr>
          <p:cNvSpPr txBox="1"/>
          <p:nvPr/>
        </p:nvSpPr>
        <p:spPr>
          <a:xfrm>
            <a:off x="942975" y="4019556"/>
            <a:ext cx="19240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Jika n </a:t>
            </a:r>
            <a:r>
              <a:rPr lang="en-US" sz="2000" dirty="0" err="1"/>
              <a:t>genap</a:t>
            </a:r>
            <a:endParaRPr lang="en-ID" sz="2000" dirty="0"/>
          </a:p>
        </p:txBody>
      </p:sp>
    </p:spTree>
    <p:extLst>
      <p:ext uri="{BB962C8B-B14F-4D97-AF65-F5344CB8AC3E}">
        <p14:creationId xmlns:p14="http://schemas.microsoft.com/office/powerpoint/2010/main" val="23120977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153659-3216-46B5-B272-174EB865E8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781050"/>
            <a:ext cx="10515600" cy="5395913"/>
          </a:xfrm>
        </p:spPr>
        <p:txBody>
          <a:bodyPr/>
          <a:lstStyle/>
          <a:p>
            <a:pPr marL="0" indent="0" algn="just">
              <a:buNone/>
            </a:pPr>
            <a:r>
              <a:rPr lang="en-ID" sz="1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Sebagai</a:t>
            </a:r>
            <a:r>
              <a:rPr lang="en-ID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ID" sz="1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ilustrasi</a:t>
            </a:r>
            <a:r>
              <a:rPr lang="en-ID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ID" sz="1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terdapat</a:t>
            </a:r>
            <a:r>
              <a:rPr lang="en-ID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data 2, 2, 4, 5, 5, 7, 7, </a:t>
            </a:r>
            <a:r>
              <a:rPr lang="en-ID" sz="1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maka</a:t>
            </a:r>
            <a:r>
              <a:rPr lang="en-ID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median data </a:t>
            </a:r>
            <a:r>
              <a:rPr lang="en-ID" sz="1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tersebut</a:t>
            </a:r>
            <a:r>
              <a:rPr lang="en-ID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ID" sz="1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terdapat</a:t>
            </a:r>
            <a:r>
              <a:rPr lang="en-ID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pada:</a:t>
            </a:r>
          </a:p>
          <a:p>
            <a:pPr marL="0" indent="0" algn="just">
              <a:buNone/>
            </a:pPr>
            <a:endParaRPr lang="en-ID" sz="1800" dirty="0">
              <a:solidFill>
                <a:srgbClr val="000000"/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0" indent="0" algn="just">
              <a:buNone/>
            </a:pPr>
            <a:endParaRPr lang="en-ID" sz="1800" dirty="0">
              <a:solidFill>
                <a:srgbClr val="000000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0" indent="0" algn="just">
              <a:buNone/>
            </a:pPr>
            <a:r>
              <a:rPr lang="en-ID" sz="1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Untuk</a:t>
            </a:r>
            <a:r>
              <a:rPr lang="en-ID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data yang </a:t>
            </a:r>
            <a:r>
              <a:rPr lang="en-ID" sz="1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telah</a:t>
            </a:r>
            <a:r>
              <a:rPr lang="en-ID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ID" sz="1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disusun</a:t>
            </a:r>
            <a:r>
              <a:rPr lang="en-ID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ID" sz="1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dalam</a:t>
            </a:r>
            <a:r>
              <a:rPr lang="en-ID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daftar  </a:t>
            </a:r>
            <a:r>
              <a:rPr lang="en-ID" sz="1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distribusi</a:t>
            </a:r>
            <a:r>
              <a:rPr lang="en-ID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ID" sz="1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frekuensi</a:t>
            </a:r>
            <a:r>
              <a:rPr lang="en-ID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, median </a:t>
            </a:r>
            <a:r>
              <a:rPr lang="en-ID" sz="1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dihitung</a:t>
            </a:r>
            <a:r>
              <a:rPr lang="en-ID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ID" sz="1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dengan</a:t>
            </a:r>
            <a:r>
              <a:rPr lang="en-ID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ID" sz="1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rumus</a:t>
            </a:r>
            <a:r>
              <a:rPr lang="en-ID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ID" sz="1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berikut</a:t>
            </a:r>
            <a:r>
              <a:rPr lang="en-ID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:</a:t>
            </a:r>
          </a:p>
          <a:p>
            <a:pPr marL="0" indent="0" algn="just">
              <a:buNone/>
            </a:pPr>
            <a:endParaRPr lang="en-ID" sz="1800" dirty="0">
              <a:solidFill>
                <a:srgbClr val="000000"/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0" indent="0" algn="just">
              <a:buNone/>
            </a:pPr>
            <a:r>
              <a:rPr lang="en-ID" sz="1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Dengan</a:t>
            </a:r>
            <a:r>
              <a:rPr lang="en-ID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:</a:t>
            </a:r>
          </a:p>
          <a:p>
            <a:pPr marL="0" indent="0" algn="just">
              <a:buNone/>
            </a:pPr>
            <a:endParaRPr lang="en-ID" sz="1800" dirty="0">
              <a:solidFill>
                <a:srgbClr val="000000"/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0" indent="0" algn="just">
              <a:buNone/>
            </a:pPr>
            <a:endParaRPr lang="en-ID" sz="1800" dirty="0">
              <a:solidFill>
                <a:srgbClr val="000000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0" indent="0" algn="just">
              <a:buNone/>
            </a:pPr>
            <a:endParaRPr lang="en-ID" sz="1800" dirty="0">
              <a:solidFill>
                <a:srgbClr val="000000"/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0" indent="0" algn="just">
              <a:buNone/>
            </a:pPr>
            <a:endParaRPr lang="en-ID" sz="1800" dirty="0">
              <a:solidFill>
                <a:srgbClr val="000000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0" indent="0" algn="just">
              <a:buNone/>
            </a:pPr>
            <a:endParaRPr lang="en-ID" sz="1800" dirty="0">
              <a:solidFill>
                <a:srgbClr val="000000"/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0" indent="0" algn="just">
              <a:buNone/>
            </a:pPr>
            <a:r>
              <a:rPr lang="en-ID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Kelas median </a:t>
            </a:r>
            <a:r>
              <a:rPr lang="en-ID" sz="1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merupakan</a:t>
            </a:r>
            <a:r>
              <a:rPr lang="en-ID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interval/</a:t>
            </a:r>
            <a:r>
              <a:rPr lang="en-ID" sz="1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kelas</a:t>
            </a:r>
            <a:r>
              <a:rPr lang="en-ID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ID" sz="1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dengan</a:t>
            </a:r>
            <a:r>
              <a:rPr lang="en-ID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  </a:t>
            </a:r>
            <a:r>
              <a:rPr lang="en-ID" sz="1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frekuensi</a:t>
            </a:r>
            <a:r>
              <a:rPr lang="en-ID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ID" sz="1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kumulatif</a:t>
            </a:r>
            <a:r>
              <a:rPr lang="en-ID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ID" sz="1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mencapai</a:t>
            </a:r>
            <a:r>
              <a:rPr lang="en-ID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     </a:t>
            </a:r>
            <a:r>
              <a:rPr lang="en-ID" sz="1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atau</a:t>
            </a:r>
            <a:r>
              <a:rPr lang="en-ID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ID" sz="1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lebih</a:t>
            </a:r>
            <a:r>
              <a:rPr lang="en-ID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  </a:t>
            </a:r>
            <a:r>
              <a:rPr lang="en-ID" sz="1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dari</a:t>
            </a:r>
            <a:r>
              <a:rPr lang="en-ID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ID" sz="1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jumlah</a:t>
            </a:r>
            <a:r>
              <a:rPr lang="en-ID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total.</a:t>
            </a:r>
          </a:p>
        </p:txBody>
      </p:sp>
      <p:pic>
        <p:nvPicPr>
          <p:cNvPr id="12" name="Picture 11" descr="M_e = x_{\frac{n+1}{2}} = x_{\frac{7+1}{2}} = x_4 = 5">
            <a:extLst>
              <a:ext uri="{FF2B5EF4-FFF2-40B4-BE49-F238E27FC236}">
                <a16:creationId xmlns:a16="http://schemas.microsoft.com/office/drawing/2014/main" id="{950F17C0-6848-422A-B508-4E02CA67325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6550" y="1369218"/>
            <a:ext cx="2451100" cy="400049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12" descr="M_e = t_b + (\frac{\frac{1}{2}n-f_k}{f}) c">
            <a:extLst>
              <a:ext uri="{FF2B5EF4-FFF2-40B4-BE49-F238E27FC236}">
                <a16:creationId xmlns:a16="http://schemas.microsoft.com/office/drawing/2014/main" id="{96D965D4-1FE8-4F1D-9F5A-57A970B90D0A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6550" y="2609849"/>
            <a:ext cx="1949450" cy="400049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FFA5FFB8-92A6-4C0F-A111-EA20D1B0E0D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6875" t="62500" r="66823" b="22639"/>
          <a:stretch/>
        </p:blipFill>
        <p:spPr>
          <a:xfrm>
            <a:off x="748923" y="3429000"/>
            <a:ext cx="4742696" cy="1507332"/>
          </a:xfrm>
          <a:prstGeom prst="rect">
            <a:avLst/>
          </a:prstGeom>
        </p:spPr>
      </p:pic>
      <p:pic>
        <p:nvPicPr>
          <p:cNvPr id="31" name="Picture 30" descr="\frac{1}{2}">
            <a:extLst>
              <a:ext uri="{FF2B5EF4-FFF2-40B4-BE49-F238E27FC236}">
                <a16:creationId xmlns:a16="http://schemas.microsoft.com/office/drawing/2014/main" id="{85C98686-E861-4E45-BD31-274DE610BC33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77349" y="5181599"/>
            <a:ext cx="123825" cy="2952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567513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439B00-A200-49B7-BC90-A38B6E11B9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58800"/>
          </a:xfrm>
        </p:spPr>
        <p:txBody>
          <a:bodyPr>
            <a:normAutofit/>
          </a:bodyPr>
          <a:lstStyle/>
          <a:p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Modus (</a:t>
            </a:r>
            <a:r>
              <a:rPr lang="en-US" sz="2800" b="1" i="1" dirty="0">
                <a:latin typeface="Arial" panose="020B0604020202020204" pitchFamily="34" charset="0"/>
                <a:cs typeface="Arial" panose="020B0604020202020204" pitchFamily="34" charset="0"/>
              </a:rPr>
              <a:t>Mo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en-ID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153659-3216-46B5-B272-174EB865E8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38225"/>
            <a:ext cx="10515600" cy="5138738"/>
          </a:xfrm>
        </p:spPr>
        <p:txBody>
          <a:bodyPr/>
          <a:lstStyle/>
          <a:p>
            <a:pPr marL="0" indent="0">
              <a:buNone/>
            </a:pPr>
            <a:r>
              <a:rPr lang="en-ID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Modus </a:t>
            </a:r>
            <a:r>
              <a:rPr lang="en-ID" sz="1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merupakan</a:t>
            </a:r>
            <a:r>
              <a:rPr lang="en-ID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ID" sz="1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nilai</a:t>
            </a:r>
            <a:r>
              <a:rPr lang="en-ID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data yang paling </a:t>
            </a:r>
            <a:r>
              <a:rPr lang="en-ID" sz="1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sering</a:t>
            </a:r>
            <a:r>
              <a:rPr lang="en-ID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ID" sz="1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muncul</a:t>
            </a:r>
            <a:r>
              <a:rPr lang="en-ID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ID" sz="1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atau</a:t>
            </a:r>
            <a:r>
              <a:rPr lang="en-ID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ID" sz="1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nilai</a:t>
            </a:r>
            <a:r>
              <a:rPr lang="en-ID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data yang punya </a:t>
            </a:r>
            <a:r>
              <a:rPr lang="en-ID" sz="1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frekuensi</a:t>
            </a:r>
            <a:r>
              <a:rPr lang="en-ID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ID" sz="1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terbesar</a:t>
            </a:r>
            <a:r>
              <a:rPr lang="en-ID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. </a:t>
            </a:r>
            <a:r>
              <a:rPr lang="en-ID" sz="1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Sebagai</a:t>
            </a:r>
            <a:r>
              <a:rPr lang="en-ID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ID" sz="1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contoh</a:t>
            </a:r>
            <a:r>
              <a:rPr lang="en-ID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:</a:t>
            </a:r>
          </a:p>
          <a:p>
            <a:pPr marL="0" indent="0">
              <a:buNone/>
            </a:pPr>
            <a:endParaRPr lang="en-ID" sz="1800" dirty="0">
              <a:solidFill>
                <a:srgbClr val="000000"/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0" indent="0">
              <a:buNone/>
            </a:pPr>
            <a:endParaRPr lang="en-ID" sz="1800" dirty="0">
              <a:solidFill>
                <a:srgbClr val="000000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0" indent="0">
              <a:buNone/>
            </a:pPr>
            <a:endParaRPr lang="en-ID" sz="1800" dirty="0">
              <a:solidFill>
                <a:srgbClr val="000000"/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0" indent="0">
              <a:buNone/>
            </a:pPr>
            <a:endParaRPr lang="en-ID" sz="1800" dirty="0">
              <a:solidFill>
                <a:srgbClr val="000000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0" indent="0">
              <a:buNone/>
            </a:pPr>
            <a:endParaRPr lang="en-ID" sz="1800" dirty="0">
              <a:solidFill>
                <a:srgbClr val="000000"/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0" indent="0" algn="just">
              <a:buNone/>
            </a:pPr>
            <a:r>
              <a:rPr lang="en-ID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Nilai modus </a:t>
            </a:r>
            <a:r>
              <a:rPr lang="en-ID" sz="1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untuk</a:t>
            </a:r>
            <a:r>
              <a:rPr lang="en-ID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data yang </a:t>
            </a:r>
            <a:r>
              <a:rPr lang="en-ID" sz="1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disajikan</a:t>
            </a:r>
            <a:r>
              <a:rPr lang="en-ID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ID" sz="1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dalam</a:t>
            </a:r>
            <a:r>
              <a:rPr lang="en-ID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ID" sz="1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distribusi</a:t>
            </a:r>
            <a:r>
              <a:rPr lang="en-ID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ID" sz="1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frekuensi</a:t>
            </a:r>
            <a:r>
              <a:rPr lang="en-ID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ID" sz="1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berkelompok</a:t>
            </a:r>
            <a:r>
              <a:rPr lang="en-ID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 </a:t>
            </a:r>
            <a:r>
              <a:rPr lang="en-ID" sz="1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tidak</a:t>
            </a:r>
            <a:r>
              <a:rPr lang="en-ID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ID" sz="1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dapat</a:t>
            </a:r>
            <a:r>
              <a:rPr lang="en-ID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ID" sz="1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tepat</a:t>
            </a:r>
            <a:r>
              <a:rPr lang="en-ID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, </a:t>
            </a:r>
            <a:r>
              <a:rPr lang="en-ID" sz="1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tetapi</a:t>
            </a:r>
            <a:r>
              <a:rPr lang="en-ID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ID" sz="1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hanya</a:t>
            </a:r>
            <a:r>
              <a:rPr lang="en-ID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ID" sz="1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merupakan</a:t>
            </a:r>
            <a:r>
              <a:rPr lang="en-ID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 </a:t>
            </a:r>
            <a:r>
              <a:rPr lang="en-ID" sz="1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nilai</a:t>
            </a:r>
            <a:r>
              <a:rPr lang="en-ID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ID" sz="1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pendekatan</a:t>
            </a:r>
            <a:r>
              <a:rPr lang="en-ID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. </a:t>
            </a:r>
            <a:r>
              <a:rPr lang="en-ID" sz="1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Rumus</a:t>
            </a:r>
            <a:r>
              <a:rPr lang="en-ID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ID" sz="1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untuk</a:t>
            </a:r>
            <a:r>
              <a:rPr lang="en-ID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ID" sz="1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mencari</a:t>
            </a:r>
            <a:r>
              <a:rPr lang="en-ID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modus </a:t>
            </a:r>
            <a:r>
              <a:rPr lang="en-ID" sz="1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dalam</a:t>
            </a:r>
            <a:r>
              <a:rPr lang="en-ID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ID" sz="1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distribusi</a:t>
            </a:r>
            <a:r>
              <a:rPr lang="en-ID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ID" sz="1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frekuensi</a:t>
            </a:r>
            <a:r>
              <a:rPr lang="en-ID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ID" sz="1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berkelompok</a:t>
            </a:r>
            <a:r>
              <a:rPr lang="en-ID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ID" sz="1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sebagai</a:t>
            </a:r>
            <a:r>
              <a:rPr lang="en-ID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ID" sz="1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berikut</a:t>
            </a:r>
            <a:r>
              <a:rPr lang="en-ID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.</a:t>
            </a:r>
          </a:p>
          <a:p>
            <a:pPr marL="0" indent="0">
              <a:buNone/>
            </a:pPr>
            <a:endParaRPr lang="en-ID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51E004B-17B0-45FD-A2D0-E8831AF5A08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985" t="48611" r="56718" b="33333"/>
          <a:stretch/>
        </p:blipFill>
        <p:spPr>
          <a:xfrm>
            <a:off x="2105024" y="1724024"/>
            <a:ext cx="5000625" cy="1480823"/>
          </a:xfrm>
          <a:prstGeom prst="rect">
            <a:avLst/>
          </a:prstGeom>
        </p:spPr>
      </p:pic>
      <p:pic>
        <p:nvPicPr>
          <p:cNvPr id="18" name="Picture 17" descr="M_o = t_b + (\frac{d_1}{d_1+d_2})c">
            <a:extLst>
              <a:ext uri="{FF2B5EF4-FFF2-40B4-BE49-F238E27FC236}">
                <a16:creationId xmlns:a16="http://schemas.microsoft.com/office/drawing/2014/main" id="{D5265F3B-D52B-490A-AC8D-5D139EAEBA4A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1824" y="4165599"/>
            <a:ext cx="1558925" cy="358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9922CE9-EE3E-4867-ABC7-E45BCEEB1DB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8359" t="48195" r="57500" b="35138"/>
          <a:stretch/>
        </p:blipFill>
        <p:spPr>
          <a:xfrm>
            <a:off x="898526" y="4638673"/>
            <a:ext cx="6018174" cy="16525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60376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439B00-A200-49B7-BC90-A38B6E11B9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58800"/>
          </a:xfrm>
        </p:spPr>
        <p:txBody>
          <a:bodyPr>
            <a:normAutofit/>
          </a:bodyPr>
          <a:lstStyle/>
          <a:p>
            <a:r>
              <a:rPr lang="en-ID" sz="2800" b="1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Contoh</a:t>
            </a:r>
            <a:r>
              <a:rPr lang="en-ID" sz="28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ID" sz="2800" b="1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Perhitungan</a:t>
            </a:r>
            <a:r>
              <a:rPr lang="en-ID" sz="28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Mean, Median, &amp; Modus</a:t>
            </a:r>
            <a:endParaRPr lang="en-ID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153659-3216-46B5-B272-174EB865E8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38225"/>
            <a:ext cx="10515600" cy="5138738"/>
          </a:xfrm>
        </p:spPr>
        <p:txBody>
          <a:bodyPr>
            <a:normAutofit/>
          </a:bodyPr>
          <a:lstStyle/>
          <a:p>
            <a:pPr marL="0" indent="0" fontAlgn="base">
              <a:lnSpc>
                <a:spcPct val="107000"/>
              </a:lnSpc>
              <a:spcBef>
                <a:spcPts val="200"/>
              </a:spcBef>
              <a:spcAft>
                <a:spcPts val="750"/>
              </a:spcAft>
              <a:buNone/>
            </a:pPr>
            <a:r>
              <a:rPr lang="en-ID" sz="1800" b="1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Contoh</a:t>
            </a:r>
            <a:r>
              <a:rPr lang="en-ID" sz="18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800" b="1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Penyelesaian</a:t>
            </a:r>
            <a:r>
              <a:rPr lang="en-ID" sz="18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Mean</a:t>
            </a:r>
            <a:endParaRPr lang="en-ID" sz="1800" b="1" dirty="0">
              <a:solidFill>
                <a:srgbClr val="1F3763"/>
              </a:solidFill>
              <a:effectLst/>
              <a:latin typeface="Calibri Light" panose="020F03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ID" sz="1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Diperoleh</a:t>
            </a:r>
            <a:r>
              <a:rPr lang="en-ID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ID" sz="1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nilai</a:t>
            </a:r>
            <a:r>
              <a:rPr lang="en-ID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ID" sz="1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ujian</a:t>
            </a:r>
            <a:r>
              <a:rPr lang="en-ID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ID" sz="1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siswa</a:t>
            </a:r>
            <a:r>
              <a:rPr lang="en-ID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ID" sz="1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dalam</a:t>
            </a:r>
            <a:r>
              <a:rPr lang="en-ID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ID" sz="1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satu</a:t>
            </a:r>
            <a:r>
              <a:rPr lang="en-ID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ID" sz="1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kelas</a:t>
            </a:r>
            <a:r>
              <a:rPr lang="en-ID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ID" sz="1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sebagai</a:t>
            </a:r>
            <a:r>
              <a:rPr lang="en-ID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ID" sz="1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berikut</a:t>
            </a:r>
            <a:r>
              <a:rPr lang="en-ID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.</a:t>
            </a:r>
          </a:p>
          <a:p>
            <a:endParaRPr lang="en-ID" sz="18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endParaRPr lang="en-ID" sz="18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endParaRPr lang="en-ID" sz="18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endParaRPr lang="en-ID" sz="18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endParaRPr lang="en-ID" sz="18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endParaRPr lang="en-ID" sz="18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endParaRPr lang="en-ID" sz="18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fontAlgn="base">
              <a:spcAft>
                <a:spcPts val="1500"/>
              </a:spcAft>
            </a:pPr>
            <a:r>
              <a:rPr lang="en-ID" sz="1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Tentukan</a:t>
            </a:r>
            <a:r>
              <a:rPr lang="en-ID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mean </a:t>
            </a:r>
            <a:r>
              <a:rPr lang="en-ID" sz="1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dari</a:t>
            </a:r>
            <a:r>
              <a:rPr lang="en-ID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data </a:t>
            </a:r>
            <a:r>
              <a:rPr lang="en-ID" sz="1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tersebut</a:t>
            </a:r>
            <a:r>
              <a:rPr lang="en-ID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ID" sz="1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berdasarkan</a:t>
            </a:r>
            <a:r>
              <a:rPr lang="en-ID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ID" sz="1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rumus</a:t>
            </a:r>
            <a:r>
              <a:rPr lang="en-ID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:</a:t>
            </a:r>
            <a:endParaRPr lang="en-ID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fontAlgn="base">
              <a:spcAft>
                <a:spcPts val="1500"/>
              </a:spcAft>
            </a:pPr>
            <a:r>
              <a:rPr lang="en-ID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a. mean </a:t>
            </a:r>
            <a:r>
              <a:rPr lang="en-ID" sz="1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tabel</a:t>
            </a:r>
            <a:r>
              <a:rPr lang="en-ID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ID" sz="1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distribusi</a:t>
            </a:r>
            <a:r>
              <a:rPr lang="en-ID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ID" sz="1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frekuensi</a:t>
            </a:r>
            <a:br>
              <a:rPr lang="en-ID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</a:br>
            <a:r>
              <a:rPr lang="en-ID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b. mean </a:t>
            </a:r>
            <a:r>
              <a:rPr lang="en-ID" sz="1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sementara</a:t>
            </a:r>
            <a:r>
              <a:rPr lang="en-ID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(</a:t>
            </a:r>
            <a:r>
              <a:rPr lang="en-ID" sz="1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simpangan</a:t>
            </a:r>
            <a:r>
              <a:rPr lang="en-ID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)</a:t>
            </a:r>
            <a:endParaRPr lang="en-ID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en-ID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0D245DD-0405-4FC1-B196-143B11D4622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766" t="39028" r="75391" b="35139"/>
          <a:stretch/>
        </p:blipFill>
        <p:spPr>
          <a:xfrm>
            <a:off x="2762249" y="1867150"/>
            <a:ext cx="2704639" cy="2647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293778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765</TotalTime>
  <Words>565</Words>
  <Application>Microsoft Office PowerPoint</Application>
  <PresentationFormat>Widescreen</PresentationFormat>
  <Paragraphs>116</Paragraphs>
  <Slides>13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13</vt:i4>
      </vt:variant>
    </vt:vector>
  </HeadingPairs>
  <TitlesOfParts>
    <vt:vector size="21" baseType="lpstr">
      <vt:lpstr>Arial</vt:lpstr>
      <vt:lpstr>Calibri</vt:lpstr>
      <vt:lpstr>Calibri Light</vt:lpstr>
      <vt:lpstr>Tahoma</vt:lpstr>
      <vt:lpstr>Times New Roman</vt:lpstr>
      <vt:lpstr>Office Theme</vt:lpstr>
      <vt:lpstr>Chart</vt:lpstr>
      <vt:lpstr>Microsoft Excel Chart</vt:lpstr>
      <vt:lpstr>Rerata , Median, dan Modus  </vt:lpstr>
      <vt:lpstr>PowerPoint Presentation</vt:lpstr>
      <vt:lpstr>PENGANTAR  Ukuran Pemusatan</vt:lpstr>
      <vt:lpstr>PowerPoint Presentation</vt:lpstr>
      <vt:lpstr>Mean (rataan)</vt:lpstr>
      <vt:lpstr>Median (Nilai Tengah)</vt:lpstr>
      <vt:lpstr>PowerPoint Presentation</vt:lpstr>
      <vt:lpstr>Modus (Mo)</vt:lpstr>
      <vt:lpstr>Contoh Perhitungan Mean, Median, &amp; Modus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Mean, Median, dan Modus</dc:title>
  <dc:creator>Fitri April Yanti</dc:creator>
  <cp:lastModifiedBy>s s</cp:lastModifiedBy>
  <cp:revision>55</cp:revision>
  <dcterms:created xsi:type="dcterms:W3CDTF">2021-02-22T07:21:09Z</dcterms:created>
  <dcterms:modified xsi:type="dcterms:W3CDTF">2023-09-11T13:51:16Z</dcterms:modified>
</cp:coreProperties>
</file>